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82" r:id="rId22"/>
    <p:sldId id="280" r:id="rId23"/>
    <p:sldId id="281"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0" r:id="rId41"/>
    <p:sldId id="299" r:id="rId42"/>
    <p:sldId id="301" r:id="rId43"/>
    <p:sldId id="302" r:id="rId44"/>
    <p:sldId id="304" r:id="rId45"/>
    <p:sldId id="30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6F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p:restoredTop sz="94664"/>
  </p:normalViewPr>
  <p:slideViewPr>
    <p:cSldViewPr snapToGrid="0">
      <p:cViewPr>
        <p:scale>
          <a:sx n="140" d="100"/>
          <a:sy n="140" d="100"/>
        </p:scale>
        <p:origin x="528"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2380D-2A70-4446-9E57-2CB727E3F23B}" type="datetimeFigureOut">
              <a:rPr lang="en-US" smtClean="0"/>
              <a:t>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9D59D-D7FF-524F-BD23-7CF9825F311A}" type="slidenum">
              <a:rPr lang="en-US" smtClean="0"/>
              <a:t>‹#›</a:t>
            </a:fld>
            <a:endParaRPr lang="en-US"/>
          </a:p>
        </p:txBody>
      </p:sp>
    </p:spTree>
    <p:extLst>
      <p:ext uri="{BB962C8B-B14F-4D97-AF65-F5344CB8AC3E}">
        <p14:creationId xmlns:p14="http://schemas.microsoft.com/office/powerpoint/2010/main" val="3208545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14</a:t>
            </a:fld>
            <a:endParaRPr lang="en-US"/>
          </a:p>
        </p:txBody>
      </p:sp>
    </p:spTree>
    <p:extLst>
      <p:ext uri="{BB962C8B-B14F-4D97-AF65-F5344CB8AC3E}">
        <p14:creationId xmlns:p14="http://schemas.microsoft.com/office/powerpoint/2010/main" val="26286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39DCE-1393-9D84-9D7C-D3334AF8E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40C66-1534-139F-8147-9DA4B6F70D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2133A9-E419-211D-C82D-B6EA2FDDC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B99C05-E52A-47E2-FF2D-4ADE8B22D27F}"/>
              </a:ext>
            </a:extLst>
          </p:cNvPr>
          <p:cNvSpPr>
            <a:spLocks noGrp="1"/>
          </p:cNvSpPr>
          <p:nvPr>
            <p:ph type="sldNum" sz="quarter" idx="5"/>
          </p:nvPr>
        </p:nvSpPr>
        <p:spPr/>
        <p:txBody>
          <a:bodyPr/>
          <a:lstStyle/>
          <a:p>
            <a:fld id="{FBF9D59D-D7FF-524F-BD23-7CF9825F311A}" type="slidenum">
              <a:rPr lang="en-US" smtClean="0"/>
              <a:t>28</a:t>
            </a:fld>
            <a:endParaRPr lang="en-US"/>
          </a:p>
        </p:txBody>
      </p:sp>
    </p:spTree>
    <p:extLst>
      <p:ext uri="{BB962C8B-B14F-4D97-AF65-F5344CB8AC3E}">
        <p14:creationId xmlns:p14="http://schemas.microsoft.com/office/powerpoint/2010/main" val="850055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7A016-E302-A99A-D0C2-568A1E621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386678-920D-A4F9-79FB-EAECEDEAF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93412-8609-A4E6-7B33-CF5089A688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040A6-2B87-7803-04D0-56179CA2C15C}"/>
              </a:ext>
            </a:extLst>
          </p:cNvPr>
          <p:cNvSpPr>
            <a:spLocks noGrp="1"/>
          </p:cNvSpPr>
          <p:nvPr>
            <p:ph type="sldNum" sz="quarter" idx="5"/>
          </p:nvPr>
        </p:nvSpPr>
        <p:spPr/>
        <p:txBody>
          <a:bodyPr/>
          <a:lstStyle/>
          <a:p>
            <a:fld id="{FBF9D59D-D7FF-524F-BD23-7CF9825F311A}" type="slidenum">
              <a:rPr lang="en-US" smtClean="0"/>
              <a:t>29</a:t>
            </a:fld>
            <a:endParaRPr lang="en-US"/>
          </a:p>
        </p:txBody>
      </p:sp>
    </p:spTree>
    <p:extLst>
      <p:ext uri="{BB962C8B-B14F-4D97-AF65-F5344CB8AC3E}">
        <p14:creationId xmlns:p14="http://schemas.microsoft.com/office/powerpoint/2010/main" val="299200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9F377-4621-D6A1-A450-33D1F84CF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E8027-FCA0-BC50-56BA-755CDEBBF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BC2E9-8487-E25A-839F-0BB330F238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3431B7-DEC8-2FA0-38DF-BB8C48065BDE}"/>
              </a:ext>
            </a:extLst>
          </p:cNvPr>
          <p:cNvSpPr>
            <a:spLocks noGrp="1"/>
          </p:cNvSpPr>
          <p:nvPr>
            <p:ph type="sldNum" sz="quarter" idx="5"/>
          </p:nvPr>
        </p:nvSpPr>
        <p:spPr/>
        <p:txBody>
          <a:bodyPr/>
          <a:lstStyle/>
          <a:p>
            <a:fld id="{FBF9D59D-D7FF-524F-BD23-7CF9825F311A}" type="slidenum">
              <a:rPr lang="en-US" smtClean="0"/>
              <a:t>30</a:t>
            </a:fld>
            <a:endParaRPr lang="en-US"/>
          </a:p>
        </p:txBody>
      </p:sp>
    </p:spTree>
    <p:extLst>
      <p:ext uri="{BB962C8B-B14F-4D97-AF65-F5344CB8AC3E}">
        <p14:creationId xmlns:p14="http://schemas.microsoft.com/office/powerpoint/2010/main" val="2781285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48C16-879B-F8F3-BA71-4822952CFF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30AB0-9FDA-AA59-8127-15E273CBE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DCB200-BAD4-CA2E-6911-16779F5E65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565633-A47F-C440-0174-2B8E3DCA74E4}"/>
              </a:ext>
            </a:extLst>
          </p:cNvPr>
          <p:cNvSpPr>
            <a:spLocks noGrp="1"/>
          </p:cNvSpPr>
          <p:nvPr>
            <p:ph type="sldNum" sz="quarter" idx="5"/>
          </p:nvPr>
        </p:nvSpPr>
        <p:spPr/>
        <p:txBody>
          <a:bodyPr/>
          <a:lstStyle/>
          <a:p>
            <a:fld id="{FBF9D59D-D7FF-524F-BD23-7CF9825F311A}" type="slidenum">
              <a:rPr lang="en-US" smtClean="0"/>
              <a:t>31</a:t>
            </a:fld>
            <a:endParaRPr lang="en-US"/>
          </a:p>
        </p:txBody>
      </p:sp>
    </p:spTree>
    <p:extLst>
      <p:ext uri="{BB962C8B-B14F-4D97-AF65-F5344CB8AC3E}">
        <p14:creationId xmlns:p14="http://schemas.microsoft.com/office/powerpoint/2010/main" val="9123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04225-F521-1E62-0472-115FD21A9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5C7F6-9F71-D450-8982-262D53BCD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CDCF9-0660-4630-3F14-241847A341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2FDC82-B120-3FAD-7875-624158624FEE}"/>
              </a:ext>
            </a:extLst>
          </p:cNvPr>
          <p:cNvSpPr>
            <a:spLocks noGrp="1"/>
          </p:cNvSpPr>
          <p:nvPr>
            <p:ph type="sldNum" sz="quarter" idx="5"/>
          </p:nvPr>
        </p:nvSpPr>
        <p:spPr/>
        <p:txBody>
          <a:bodyPr/>
          <a:lstStyle/>
          <a:p>
            <a:fld id="{FBF9D59D-D7FF-524F-BD23-7CF9825F311A}" type="slidenum">
              <a:rPr lang="en-US" smtClean="0"/>
              <a:t>32</a:t>
            </a:fld>
            <a:endParaRPr lang="en-US"/>
          </a:p>
        </p:txBody>
      </p:sp>
    </p:spTree>
    <p:extLst>
      <p:ext uri="{BB962C8B-B14F-4D97-AF65-F5344CB8AC3E}">
        <p14:creationId xmlns:p14="http://schemas.microsoft.com/office/powerpoint/2010/main" val="37538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12586-AB74-EDA9-E712-D47F739E9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DE7E6-D0E2-851D-6190-CC99101C4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2A2754-A3A1-4C67-2A2F-572667A62D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62343D-B5EA-679D-56CF-884C26D52A10}"/>
              </a:ext>
            </a:extLst>
          </p:cNvPr>
          <p:cNvSpPr>
            <a:spLocks noGrp="1"/>
          </p:cNvSpPr>
          <p:nvPr>
            <p:ph type="sldNum" sz="quarter" idx="5"/>
          </p:nvPr>
        </p:nvSpPr>
        <p:spPr/>
        <p:txBody>
          <a:bodyPr/>
          <a:lstStyle/>
          <a:p>
            <a:fld id="{FBF9D59D-D7FF-524F-BD23-7CF9825F311A}" type="slidenum">
              <a:rPr lang="en-US" smtClean="0"/>
              <a:t>33</a:t>
            </a:fld>
            <a:endParaRPr lang="en-US"/>
          </a:p>
        </p:txBody>
      </p:sp>
    </p:spTree>
    <p:extLst>
      <p:ext uri="{BB962C8B-B14F-4D97-AF65-F5344CB8AC3E}">
        <p14:creationId xmlns:p14="http://schemas.microsoft.com/office/powerpoint/2010/main" val="1687228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BC39C-467B-6E16-E5D9-4D334985F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D975E-6194-AE3E-CD24-87463BBDE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97C4D-09EF-36A9-F002-A42B2950C8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CF1F03-093E-C860-8E2F-CD6ED701D0BC}"/>
              </a:ext>
            </a:extLst>
          </p:cNvPr>
          <p:cNvSpPr>
            <a:spLocks noGrp="1"/>
          </p:cNvSpPr>
          <p:nvPr>
            <p:ph type="sldNum" sz="quarter" idx="5"/>
          </p:nvPr>
        </p:nvSpPr>
        <p:spPr/>
        <p:txBody>
          <a:bodyPr/>
          <a:lstStyle/>
          <a:p>
            <a:fld id="{FBF9D59D-D7FF-524F-BD23-7CF9825F311A}" type="slidenum">
              <a:rPr lang="en-US" smtClean="0"/>
              <a:t>34</a:t>
            </a:fld>
            <a:endParaRPr lang="en-US"/>
          </a:p>
        </p:txBody>
      </p:sp>
    </p:spTree>
    <p:extLst>
      <p:ext uri="{BB962C8B-B14F-4D97-AF65-F5344CB8AC3E}">
        <p14:creationId xmlns:p14="http://schemas.microsoft.com/office/powerpoint/2010/main" val="410822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E3FBF-28A4-59C5-04A4-8FBF2799A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05297-82B3-BD36-51F7-9C5D9B2FA9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4F535-EA24-36AE-F4E8-40A6EFEDD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992877-6A0E-E6B0-12CF-6580BE363F0A}"/>
              </a:ext>
            </a:extLst>
          </p:cNvPr>
          <p:cNvSpPr>
            <a:spLocks noGrp="1"/>
          </p:cNvSpPr>
          <p:nvPr>
            <p:ph type="sldNum" sz="quarter" idx="5"/>
          </p:nvPr>
        </p:nvSpPr>
        <p:spPr/>
        <p:txBody>
          <a:bodyPr/>
          <a:lstStyle/>
          <a:p>
            <a:fld id="{FBF9D59D-D7FF-524F-BD23-7CF9825F311A}" type="slidenum">
              <a:rPr lang="en-US" smtClean="0"/>
              <a:t>35</a:t>
            </a:fld>
            <a:endParaRPr lang="en-US"/>
          </a:p>
        </p:txBody>
      </p:sp>
    </p:spTree>
    <p:extLst>
      <p:ext uri="{BB962C8B-B14F-4D97-AF65-F5344CB8AC3E}">
        <p14:creationId xmlns:p14="http://schemas.microsoft.com/office/powerpoint/2010/main" val="2769826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748D-B73E-FD2C-BC54-EFF1E6A03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69A0D-BA90-7930-4C93-9660B0D3A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15B5F-FEC1-B0E5-6C48-3A5FB15A1F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69922D-E794-4D1C-E9AB-AA6AD72F9D36}"/>
              </a:ext>
            </a:extLst>
          </p:cNvPr>
          <p:cNvSpPr>
            <a:spLocks noGrp="1"/>
          </p:cNvSpPr>
          <p:nvPr>
            <p:ph type="sldNum" sz="quarter" idx="5"/>
          </p:nvPr>
        </p:nvSpPr>
        <p:spPr/>
        <p:txBody>
          <a:bodyPr/>
          <a:lstStyle/>
          <a:p>
            <a:fld id="{FBF9D59D-D7FF-524F-BD23-7CF9825F311A}" type="slidenum">
              <a:rPr lang="en-US" smtClean="0"/>
              <a:t>36</a:t>
            </a:fld>
            <a:endParaRPr lang="en-US"/>
          </a:p>
        </p:txBody>
      </p:sp>
    </p:spTree>
    <p:extLst>
      <p:ext uri="{BB962C8B-B14F-4D97-AF65-F5344CB8AC3E}">
        <p14:creationId xmlns:p14="http://schemas.microsoft.com/office/powerpoint/2010/main" val="840070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23F6D-30AA-49D5-C63E-A83C39ABB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3BE55-5A57-F28C-95E4-2C57F01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3BFCD-4938-C403-72A4-77CF1C473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C74DF4-FDBD-E5FC-E206-6647CF96D621}"/>
              </a:ext>
            </a:extLst>
          </p:cNvPr>
          <p:cNvSpPr>
            <a:spLocks noGrp="1"/>
          </p:cNvSpPr>
          <p:nvPr>
            <p:ph type="sldNum" sz="quarter" idx="5"/>
          </p:nvPr>
        </p:nvSpPr>
        <p:spPr/>
        <p:txBody>
          <a:bodyPr/>
          <a:lstStyle/>
          <a:p>
            <a:fld id="{FBF9D59D-D7FF-524F-BD23-7CF9825F311A}" type="slidenum">
              <a:rPr lang="en-US" smtClean="0"/>
              <a:t>37</a:t>
            </a:fld>
            <a:endParaRPr lang="en-US"/>
          </a:p>
        </p:txBody>
      </p:sp>
    </p:spTree>
    <p:extLst>
      <p:ext uri="{BB962C8B-B14F-4D97-AF65-F5344CB8AC3E}">
        <p14:creationId xmlns:p14="http://schemas.microsoft.com/office/powerpoint/2010/main" val="227353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18</a:t>
            </a:fld>
            <a:endParaRPr lang="en-US"/>
          </a:p>
        </p:txBody>
      </p:sp>
    </p:spTree>
    <p:extLst>
      <p:ext uri="{BB962C8B-B14F-4D97-AF65-F5344CB8AC3E}">
        <p14:creationId xmlns:p14="http://schemas.microsoft.com/office/powerpoint/2010/main" val="3228248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69DA-116D-1381-9716-FAF1CE5B2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95E61-9E65-6724-96BF-45AF9BB7E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DF3CC-F14F-5600-5A6A-F899FD5FF4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90582D-333E-1444-E440-16B20A34CC82}"/>
              </a:ext>
            </a:extLst>
          </p:cNvPr>
          <p:cNvSpPr>
            <a:spLocks noGrp="1"/>
          </p:cNvSpPr>
          <p:nvPr>
            <p:ph type="sldNum" sz="quarter" idx="5"/>
          </p:nvPr>
        </p:nvSpPr>
        <p:spPr/>
        <p:txBody>
          <a:bodyPr/>
          <a:lstStyle/>
          <a:p>
            <a:fld id="{FBF9D59D-D7FF-524F-BD23-7CF9825F311A}" type="slidenum">
              <a:rPr lang="en-US" smtClean="0"/>
              <a:t>38</a:t>
            </a:fld>
            <a:endParaRPr lang="en-US"/>
          </a:p>
        </p:txBody>
      </p:sp>
    </p:spTree>
    <p:extLst>
      <p:ext uri="{BB962C8B-B14F-4D97-AF65-F5344CB8AC3E}">
        <p14:creationId xmlns:p14="http://schemas.microsoft.com/office/powerpoint/2010/main" val="1087047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7BFB7-F0BF-E9F2-6EB7-1484DFEF9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AFF44-1F82-F354-CAA6-7F07D8BB7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2AD7F-B5AF-DA68-5AD9-F0D9087ADB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722CFF-AD20-58AA-186E-E99FF230A178}"/>
              </a:ext>
            </a:extLst>
          </p:cNvPr>
          <p:cNvSpPr>
            <a:spLocks noGrp="1"/>
          </p:cNvSpPr>
          <p:nvPr>
            <p:ph type="sldNum" sz="quarter" idx="5"/>
          </p:nvPr>
        </p:nvSpPr>
        <p:spPr/>
        <p:txBody>
          <a:bodyPr/>
          <a:lstStyle/>
          <a:p>
            <a:fld id="{FBF9D59D-D7FF-524F-BD23-7CF9825F311A}" type="slidenum">
              <a:rPr lang="en-US" smtClean="0"/>
              <a:t>39</a:t>
            </a:fld>
            <a:endParaRPr lang="en-US"/>
          </a:p>
        </p:txBody>
      </p:sp>
    </p:spTree>
    <p:extLst>
      <p:ext uri="{BB962C8B-B14F-4D97-AF65-F5344CB8AC3E}">
        <p14:creationId xmlns:p14="http://schemas.microsoft.com/office/powerpoint/2010/main" val="524121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D64F-4608-DCD5-7C80-9587C6FE1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56B1C3-5247-C426-4732-A5A1CA9AA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06F2B1-81BD-536B-E647-CA58F41A92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A21310-0DBB-7BC1-B72F-A91E57877A6B}"/>
              </a:ext>
            </a:extLst>
          </p:cNvPr>
          <p:cNvSpPr>
            <a:spLocks noGrp="1"/>
          </p:cNvSpPr>
          <p:nvPr>
            <p:ph type="sldNum" sz="quarter" idx="5"/>
          </p:nvPr>
        </p:nvSpPr>
        <p:spPr/>
        <p:txBody>
          <a:bodyPr/>
          <a:lstStyle/>
          <a:p>
            <a:fld id="{FBF9D59D-D7FF-524F-BD23-7CF9825F311A}" type="slidenum">
              <a:rPr lang="en-US" smtClean="0"/>
              <a:t>40</a:t>
            </a:fld>
            <a:endParaRPr lang="en-US"/>
          </a:p>
        </p:txBody>
      </p:sp>
    </p:spTree>
    <p:extLst>
      <p:ext uri="{BB962C8B-B14F-4D97-AF65-F5344CB8AC3E}">
        <p14:creationId xmlns:p14="http://schemas.microsoft.com/office/powerpoint/2010/main" val="1273033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41</a:t>
            </a:fld>
            <a:endParaRPr lang="en-US"/>
          </a:p>
        </p:txBody>
      </p:sp>
    </p:spTree>
    <p:extLst>
      <p:ext uri="{BB962C8B-B14F-4D97-AF65-F5344CB8AC3E}">
        <p14:creationId xmlns:p14="http://schemas.microsoft.com/office/powerpoint/2010/main" val="1392225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42</a:t>
            </a:fld>
            <a:endParaRPr lang="en-US"/>
          </a:p>
        </p:txBody>
      </p:sp>
    </p:spTree>
    <p:extLst>
      <p:ext uri="{BB962C8B-B14F-4D97-AF65-F5344CB8AC3E}">
        <p14:creationId xmlns:p14="http://schemas.microsoft.com/office/powerpoint/2010/main" val="3239969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A091-4B0A-EF6D-F14A-73CFE8243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11DB4-FD7E-15C4-9CBF-630380ACE4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97785-8A6C-542A-BDCF-8B71F52E73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E54C47-692A-137A-F4E1-7D0781F4D5BB}"/>
              </a:ext>
            </a:extLst>
          </p:cNvPr>
          <p:cNvSpPr>
            <a:spLocks noGrp="1"/>
          </p:cNvSpPr>
          <p:nvPr>
            <p:ph type="sldNum" sz="quarter" idx="5"/>
          </p:nvPr>
        </p:nvSpPr>
        <p:spPr/>
        <p:txBody>
          <a:bodyPr/>
          <a:lstStyle/>
          <a:p>
            <a:fld id="{FBF9D59D-D7FF-524F-BD23-7CF9825F311A}" type="slidenum">
              <a:rPr lang="en-US" smtClean="0"/>
              <a:t>43</a:t>
            </a:fld>
            <a:endParaRPr lang="en-US"/>
          </a:p>
        </p:txBody>
      </p:sp>
    </p:spTree>
    <p:extLst>
      <p:ext uri="{BB962C8B-B14F-4D97-AF65-F5344CB8AC3E}">
        <p14:creationId xmlns:p14="http://schemas.microsoft.com/office/powerpoint/2010/main" val="3293558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45</a:t>
            </a:fld>
            <a:endParaRPr lang="en-US"/>
          </a:p>
        </p:txBody>
      </p:sp>
    </p:spTree>
    <p:extLst>
      <p:ext uri="{BB962C8B-B14F-4D97-AF65-F5344CB8AC3E}">
        <p14:creationId xmlns:p14="http://schemas.microsoft.com/office/powerpoint/2010/main" val="427878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9174-FD41-B61E-B189-59E0AAC16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21A37-804C-7BFE-CBF2-1DE5A8D5DE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483F19-198B-E0ED-57E8-D74CE20F9C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D9883D-0DD7-9E03-CF17-8618216951F0}"/>
              </a:ext>
            </a:extLst>
          </p:cNvPr>
          <p:cNvSpPr>
            <a:spLocks noGrp="1"/>
          </p:cNvSpPr>
          <p:nvPr>
            <p:ph type="sldNum" sz="quarter" idx="5"/>
          </p:nvPr>
        </p:nvSpPr>
        <p:spPr/>
        <p:txBody>
          <a:bodyPr/>
          <a:lstStyle/>
          <a:p>
            <a:fld id="{FBF9D59D-D7FF-524F-BD23-7CF9825F311A}" type="slidenum">
              <a:rPr lang="en-US" smtClean="0"/>
              <a:t>19</a:t>
            </a:fld>
            <a:endParaRPr lang="en-US"/>
          </a:p>
        </p:txBody>
      </p:sp>
    </p:spTree>
    <p:extLst>
      <p:ext uri="{BB962C8B-B14F-4D97-AF65-F5344CB8AC3E}">
        <p14:creationId xmlns:p14="http://schemas.microsoft.com/office/powerpoint/2010/main" val="706196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8F6AA-FF4D-2E4A-4A58-174336A5A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CA3B09-9157-8C92-FE02-79E27370C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CD9D1-7D18-CB58-F666-8C34F6D480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DFB339-5584-293B-40D9-878C5E8D0810}"/>
              </a:ext>
            </a:extLst>
          </p:cNvPr>
          <p:cNvSpPr>
            <a:spLocks noGrp="1"/>
          </p:cNvSpPr>
          <p:nvPr>
            <p:ph type="sldNum" sz="quarter" idx="5"/>
          </p:nvPr>
        </p:nvSpPr>
        <p:spPr/>
        <p:txBody>
          <a:bodyPr/>
          <a:lstStyle/>
          <a:p>
            <a:fld id="{FBF9D59D-D7FF-524F-BD23-7CF9825F311A}" type="slidenum">
              <a:rPr lang="en-US" smtClean="0"/>
              <a:t>20</a:t>
            </a:fld>
            <a:endParaRPr lang="en-US"/>
          </a:p>
        </p:txBody>
      </p:sp>
    </p:spTree>
    <p:extLst>
      <p:ext uri="{BB962C8B-B14F-4D97-AF65-F5344CB8AC3E}">
        <p14:creationId xmlns:p14="http://schemas.microsoft.com/office/powerpoint/2010/main" val="222852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B2EBE-009B-ADBB-77F6-7E2051C42E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28877-2F8F-2919-7DFF-E59767533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93D57-5F89-39F7-3455-4786D9A59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1DD00F-831C-64DD-59FC-D8387BD5C9AE}"/>
              </a:ext>
            </a:extLst>
          </p:cNvPr>
          <p:cNvSpPr>
            <a:spLocks noGrp="1"/>
          </p:cNvSpPr>
          <p:nvPr>
            <p:ph type="sldNum" sz="quarter" idx="5"/>
          </p:nvPr>
        </p:nvSpPr>
        <p:spPr/>
        <p:txBody>
          <a:bodyPr/>
          <a:lstStyle/>
          <a:p>
            <a:fld id="{FBF9D59D-D7FF-524F-BD23-7CF9825F311A}" type="slidenum">
              <a:rPr lang="en-US" smtClean="0"/>
              <a:t>22</a:t>
            </a:fld>
            <a:endParaRPr lang="en-US"/>
          </a:p>
        </p:txBody>
      </p:sp>
    </p:spTree>
    <p:extLst>
      <p:ext uri="{BB962C8B-B14F-4D97-AF65-F5344CB8AC3E}">
        <p14:creationId xmlns:p14="http://schemas.microsoft.com/office/powerpoint/2010/main" val="1609211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EEAB5-D641-3853-949B-D63C3EE455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A0702-27C1-740C-71F3-7E3C01301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52272-47C2-EF07-F89F-2AF5E60ED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F75B80-FADB-0EFF-72BA-710C5F4619BF}"/>
              </a:ext>
            </a:extLst>
          </p:cNvPr>
          <p:cNvSpPr>
            <a:spLocks noGrp="1"/>
          </p:cNvSpPr>
          <p:nvPr>
            <p:ph type="sldNum" sz="quarter" idx="5"/>
          </p:nvPr>
        </p:nvSpPr>
        <p:spPr/>
        <p:txBody>
          <a:bodyPr/>
          <a:lstStyle/>
          <a:p>
            <a:fld id="{FBF9D59D-D7FF-524F-BD23-7CF9825F311A}" type="slidenum">
              <a:rPr lang="en-US" smtClean="0"/>
              <a:t>23</a:t>
            </a:fld>
            <a:endParaRPr lang="en-US"/>
          </a:p>
        </p:txBody>
      </p:sp>
    </p:spTree>
    <p:extLst>
      <p:ext uri="{BB962C8B-B14F-4D97-AF65-F5344CB8AC3E}">
        <p14:creationId xmlns:p14="http://schemas.microsoft.com/office/powerpoint/2010/main" val="1723462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4E44C-1482-1FDC-547E-84D37B7B4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77A71-3B02-4BB5-EC44-835CA0BEC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0CF6B-5FAF-74D4-A266-59123C6060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C5156C-0341-5FF2-5F5C-EC5AE9A42E78}"/>
              </a:ext>
            </a:extLst>
          </p:cNvPr>
          <p:cNvSpPr>
            <a:spLocks noGrp="1"/>
          </p:cNvSpPr>
          <p:nvPr>
            <p:ph type="sldNum" sz="quarter" idx="5"/>
          </p:nvPr>
        </p:nvSpPr>
        <p:spPr/>
        <p:txBody>
          <a:bodyPr/>
          <a:lstStyle/>
          <a:p>
            <a:fld id="{FBF9D59D-D7FF-524F-BD23-7CF9825F311A}" type="slidenum">
              <a:rPr lang="en-US" smtClean="0"/>
              <a:t>24</a:t>
            </a:fld>
            <a:endParaRPr lang="en-US"/>
          </a:p>
        </p:txBody>
      </p:sp>
    </p:spTree>
    <p:extLst>
      <p:ext uri="{BB962C8B-B14F-4D97-AF65-F5344CB8AC3E}">
        <p14:creationId xmlns:p14="http://schemas.microsoft.com/office/powerpoint/2010/main" val="119858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7DA0C-5153-4D0B-5E7C-FD9A3AE81D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6C482-2A9B-BC27-293D-A9CDCA8A8A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B619D-B2C0-99D0-52F7-7EA66C7FE1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002255-ABFE-F367-56BE-B08B43D20B88}"/>
              </a:ext>
            </a:extLst>
          </p:cNvPr>
          <p:cNvSpPr>
            <a:spLocks noGrp="1"/>
          </p:cNvSpPr>
          <p:nvPr>
            <p:ph type="sldNum" sz="quarter" idx="5"/>
          </p:nvPr>
        </p:nvSpPr>
        <p:spPr/>
        <p:txBody>
          <a:bodyPr/>
          <a:lstStyle/>
          <a:p>
            <a:fld id="{FBF9D59D-D7FF-524F-BD23-7CF9825F311A}" type="slidenum">
              <a:rPr lang="en-US" smtClean="0"/>
              <a:t>26</a:t>
            </a:fld>
            <a:endParaRPr lang="en-US"/>
          </a:p>
        </p:txBody>
      </p:sp>
    </p:spTree>
    <p:extLst>
      <p:ext uri="{BB962C8B-B14F-4D97-AF65-F5344CB8AC3E}">
        <p14:creationId xmlns:p14="http://schemas.microsoft.com/office/powerpoint/2010/main" val="3325899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FFD61-D0C0-57BE-DE9C-26C7E2D17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D2786-076E-6805-35AC-5136410BD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06B44-E1DD-BA4A-C565-11BA563454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FC0043-4A7F-D104-55B7-EB48121E8E84}"/>
              </a:ext>
            </a:extLst>
          </p:cNvPr>
          <p:cNvSpPr>
            <a:spLocks noGrp="1"/>
          </p:cNvSpPr>
          <p:nvPr>
            <p:ph type="sldNum" sz="quarter" idx="5"/>
          </p:nvPr>
        </p:nvSpPr>
        <p:spPr/>
        <p:txBody>
          <a:bodyPr/>
          <a:lstStyle/>
          <a:p>
            <a:fld id="{FBF9D59D-D7FF-524F-BD23-7CF9825F311A}" type="slidenum">
              <a:rPr lang="en-US" smtClean="0"/>
              <a:t>27</a:t>
            </a:fld>
            <a:endParaRPr lang="en-US"/>
          </a:p>
        </p:txBody>
      </p:sp>
    </p:spTree>
    <p:extLst>
      <p:ext uri="{BB962C8B-B14F-4D97-AF65-F5344CB8AC3E}">
        <p14:creationId xmlns:p14="http://schemas.microsoft.com/office/powerpoint/2010/main" val="2170697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2/10/25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2/10/25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www.reddit.com/r/MachineLearning/comments/7m6lp4/d_cnnrnnctc_vs_attentionencoderdecod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youtu.be/PSs6nxngL6k?si=OJDUYHr7-3G35eAX" TargetMode="External"/><Relationship Id="rId4" Type="http://schemas.openxmlformats.org/officeDocument/2006/relationships/hyperlink" Target="https://youtu.be/L8HKweZIOmg?si=mDmE5u6jr750CXI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PSs6nxngL6k?si=TyOAqqtnw25o3Ugj"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youtu.be/zxQyTK8quyY?si=hwM3GsCPSpVPjeRW" TargetMode="External"/><Relationship Id="rId4" Type="http://schemas.openxmlformats.org/officeDocument/2006/relationships/hyperlink" Target="https://youtu.be/eMlx5fFNoYc?si=H0e_AWPcLFAMOwn8"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68853-803E-9273-1018-86F52279A8A2}"/>
              </a:ext>
            </a:extLst>
          </p:cNvPr>
          <p:cNvSpPr>
            <a:spLocks noGrp="1"/>
          </p:cNvSpPr>
          <p:nvPr>
            <p:ph type="ctrTitle"/>
          </p:nvPr>
        </p:nvSpPr>
        <p:spPr/>
        <p:txBody>
          <a:bodyPr/>
          <a:lstStyle/>
          <a:p>
            <a:r>
              <a:rPr lang="en-US" dirty="0"/>
              <a:t>Captcha Recognition</a:t>
            </a:r>
          </a:p>
        </p:txBody>
      </p:sp>
      <p:sp>
        <p:nvSpPr>
          <p:cNvPr id="3" name="Subtitle 2">
            <a:extLst>
              <a:ext uri="{FF2B5EF4-FFF2-40B4-BE49-F238E27FC236}">
                <a16:creationId xmlns:a16="http://schemas.microsoft.com/office/drawing/2014/main" id="{C9D48B5A-E0AF-9496-54B2-5909AFA754D4}"/>
              </a:ext>
            </a:extLst>
          </p:cNvPr>
          <p:cNvSpPr>
            <a:spLocks noGrp="1"/>
          </p:cNvSpPr>
          <p:nvPr>
            <p:ph type="subTitle" idx="1"/>
          </p:nvPr>
        </p:nvSpPr>
        <p:spPr>
          <a:xfrm>
            <a:off x="810000" y="5488665"/>
            <a:ext cx="10572000" cy="434974"/>
          </a:xfrm>
        </p:spPr>
        <p:txBody>
          <a:bodyPr>
            <a:normAutofit/>
          </a:bodyPr>
          <a:lstStyle/>
          <a:p>
            <a:pPr algn="r"/>
            <a:r>
              <a:rPr lang="en-US" dirty="0"/>
              <a:t>Amol Vijayachandran</a:t>
            </a:r>
          </a:p>
        </p:txBody>
      </p:sp>
    </p:spTree>
    <p:extLst>
      <p:ext uri="{BB962C8B-B14F-4D97-AF65-F5344CB8AC3E}">
        <p14:creationId xmlns:p14="http://schemas.microsoft.com/office/powerpoint/2010/main" val="3160657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7A6E-728B-F842-11B3-A3C4085A0977}"/>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2218DBBA-DDEE-35E4-EB4C-CB90BF3AEBE4}"/>
              </a:ext>
            </a:extLst>
          </p:cNvPr>
          <p:cNvSpPr>
            <a:spLocks noGrp="1"/>
          </p:cNvSpPr>
          <p:nvPr>
            <p:ph idx="1"/>
          </p:nvPr>
        </p:nvSpPr>
        <p:spPr>
          <a:xfrm>
            <a:off x="818712" y="2222287"/>
            <a:ext cx="10554574" cy="4188525"/>
          </a:xfrm>
        </p:spPr>
        <p:txBody>
          <a:bodyPr/>
          <a:lstStyle/>
          <a:p>
            <a:pPr marL="0" indent="0">
              <a:buNone/>
            </a:pPr>
            <a:r>
              <a:rPr lang="en-US" dirty="0"/>
              <a:t>Unlike Task 1, I had no idea how to approach the architecture for this task. I had to do a lot of digging around on current OCR architectures and their advantages and disadvantages.</a:t>
            </a:r>
            <a:br>
              <a:rPr lang="en-US" dirty="0"/>
            </a:br>
            <a:br>
              <a:rPr lang="en-US" dirty="0"/>
            </a:br>
            <a:r>
              <a:rPr lang="en-US" dirty="0"/>
              <a:t>I rounded it down to three main selections:</a:t>
            </a:r>
          </a:p>
          <a:p>
            <a:pPr>
              <a:buFontTx/>
              <a:buChar char="-"/>
            </a:pPr>
            <a:r>
              <a:rPr lang="en-US" dirty="0"/>
              <a:t>CNN-RNN-CTC models</a:t>
            </a:r>
          </a:p>
          <a:p>
            <a:pPr>
              <a:buFontTx/>
              <a:buChar char="-"/>
            </a:pPr>
            <a:r>
              <a:rPr lang="en-US" dirty="0"/>
              <a:t>Attention based Encoder-Decoder models</a:t>
            </a:r>
          </a:p>
          <a:p>
            <a:pPr>
              <a:buFontTx/>
              <a:buChar char="-"/>
            </a:pPr>
            <a:r>
              <a:rPr lang="en-US" dirty="0"/>
              <a:t>Transformer based approaches</a:t>
            </a:r>
          </a:p>
          <a:p>
            <a:pPr>
              <a:buFontTx/>
              <a:buChar char="-"/>
            </a:pPr>
            <a:r>
              <a:rPr lang="en-US" dirty="0"/>
              <a:t>Fully convolutional approaches</a:t>
            </a:r>
          </a:p>
        </p:txBody>
      </p:sp>
    </p:spTree>
    <p:extLst>
      <p:ext uri="{BB962C8B-B14F-4D97-AF65-F5344CB8AC3E}">
        <p14:creationId xmlns:p14="http://schemas.microsoft.com/office/powerpoint/2010/main" val="1570088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57F0-B930-9969-C7E0-37926AC7B824}"/>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98C45A7D-F5DD-EBCE-9902-965F04BEE969}"/>
              </a:ext>
            </a:extLst>
          </p:cNvPr>
          <p:cNvSpPr>
            <a:spLocks noGrp="1"/>
          </p:cNvSpPr>
          <p:nvPr>
            <p:ph idx="1"/>
          </p:nvPr>
        </p:nvSpPr>
        <p:spPr>
          <a:xfrm>
            <a:off x="818712" y="2222287"/>
            <a:ext cx="10554574" cy="4294891"/>
          </a:xfrm>
        </p:spPr>
        <p:txBody>
          <a:bodyPr/>
          <a:lstStyle/>
          <a:p>
            <a:pPr marL="0" indent="0">
              <a:buNone/>
            </a:pPr>
            <a:r>
              <a:rPr lang="en-US" dirty="0"/>
              <a:t>Out of these, I immediately disregarded a fully convolutional approach, as there would be a lack of sequential modeling. Captcha recognition is inherently a sequence problem where the order and relationship of characters is critical. A fully convolutional approach would also have difficulty handling variable-length.</a:t>
            </a:r>
          </a:p>
          <a:p>
            <a:pPr marL="0" indent="0">
              <a:buNone/>
            </a:pPr>
            <a:endParaRPr lang="en-US" dirty="0"/>
          </a:p>
          <a:p>
            <a:pPr marL="0" indent="0">
              <a:buNone/>
            </a:pPr>
            <a:r>
              <a:rPr lang="en-US" dirty="0"/>
              <a:t>After doing some reading on transformer-based approaches, I decided this wouldn’t be ideal for the given task. Although transformer models have been revolutionary, the main disadvantages here would be the high compute necessary to train and the large amount of data that would be required.</a:t>
            </a:r>
          </a:p>
          <a:p>
            <a:pPr marL="0" indent="0">
              <a:buNone/>
            </a:pPr>
            <a:endParaRPr lang="en-US" dirty="0"/>
          </a:p>
          <a:p>
            <a:pPr marL="0" indent="0">
              <a:buNone/>
            </a:pPr>
            <a:r>
              <a:rPr lang="en-US" dirty="0"/>
              <a:t>This left me with two main options, CNN-RNN-CTC models and Attention-based Encoder-Decoder models.</a:t>
            </a:r>
          </a:p>
        </p:txBody>
      </p:sp>
    </p:spTree>
    <p:extLst>
      <p:ext uri="{BB962C8B-B14F-4D97-AF65-F5344CB8AC3E}">
        <p14:creationId xmlns:p14="http://schemas.microsoft.com/office/powerpoint/2010/main" val="1361098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E716-B34F-6640-A854-237470799977}"/>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C7D4F318-3D7D-0F2E-4296-BA5CF6502FB4}"/>
              </a:ext>
            </a:extLst>
          </p:cNvPr>
          <p:cNvSpPr>
            <a:spLocks noGrp="1"/>
          </p:cNvSpPr>
          <p:nvPr>
            <p:ph sz="half" idx="1"/>
          </p:nvPr>
        </p:nvSpPr>
        <p:spPr>
          <a:xfrm>
            <a:off x="818712" y="2430105"/>
            <a:ext cx="5185873" cy="3638763"/>
          </a:xfrm>
        </p:spPr>
        <p:txBody>
          <a:bodyPr anchor="t"/>
          <a:lstStyle/>
          <a:p>
            <a:pPr marL="0" indent="0" algn="ctr">
              <a:buNone/>
            </a:pPr>
            <a:r>
              <a:rPr lang="en-US" dirty="0"/>
              <a:t>CNN-RNN-CTC Models</a:t>
            </a:r>
          </a:p>
          <a:p>
            <a:pPr marL="0" indent="0" algn="ctr">
              <a:buNone/>
            </a:pPr>
            <a:endParaRPr lang="en-US" dirty="0"/>
          </a:p>
          <a:p>
            <a:pPr>
              <a:buFontTx/>
              <a:buChar char="-"/>
            </a:pPr>
            <a:r>
              <a:rPr lang="en-US" sz="1400" dirty="0"/>
              <a:t>Connectionist Temporal Classification (CTC) loss handles alignment implicitly. It marginalizes over all possible alignments between extracted features &amp; target sequence. Alignment is not explicitly learnt.</a:t>
            </a:r>
          </a:p>
          <a:p>
            <a:pPr>
              <a:buFontTx/>
              <a:buChar char="-"/>
            </a:pPr>
            <a:r>
              <a:rPr lang="en-US" sz="1400" dirty="0"/>
              <a:t>CTC allows for variable-length sequences via a “blank” symbol. However, the assumption of roughly sequential alignment can affect performance when structure of the input is more complex.</a:t>
            </a:r>
          </a:p>
          <a:p>
            <a:pPr>
              <a:buFontTx/>
              <a:buChar char="-"/>
            </a:pPr>
            <a:r>
              <a:rPr lang="en-US" sz="1400" dirty="0"/>
              <a:t>Absence of explicit attention results in long-range dependencies that may not be modeled effectively. </a:t>
            </a:r>
          </a:p>
        </p:txBody>
      </p:sp>
      <p:sp>
        <p:nvSpPr>
          <p:cNvPr id="4" name="Content Placeholder 3">
            <a:extLst>
              <a:ext uri="{FF2B5EF4-FFF2-40B4-BE49-F238E27FC236}">
                <a16:creationId xmlns:a16="http://schemas.microsoft.com/office/drawing/2014/main" id="{E12208EB-A1FF-387F-96FF-56A13D947B59}"/>
              </a:ext>
            </a:extLst>
          </p:cNvPr>
          <p:cNvSpPr>
            <a:spLocks noGrp="1"/>
          </p:cNvSpPr>
          <p:nvPr>
            <p:ph sz="half" idx="2"/>
          </p:nvPr>
        </p:nvSpPr>
        <p:spPr>
          <a:xfrm>
            <a:off x="6187415" y="2430105"/>
            <a:ext cx="5194583" cy="3638764"/>
          </a:xfrm>
        </p:spPr>
        <p:txBody>
          <a:bodyPr anchor="t"/>
          <a:lstStyle/>
          <a:p>
            <a:pPr marL="0" indent="0" algn="ctr">
              <a:buNone/>
            </a:pPr>
            <a:r>
              <a:rPr lang="en-US" dirty="0"/>
              <a:t>Attention-based Encoder-Decoder Models</a:t>
            </a:r>
          </a:p>
          <a:p>
            <a:pPr marL="0" indent="0" algn="ctr">
              <a:buNone/>
            </a:pPr>
            <a:endParaRPr lang="en-US" sz="1400" dirty="0"/>
          </a:p>
          <a:p>
            <a:pPr>
              <a:buFontTx/>
              <a:buChar char="-"/>
            </a:pPr>
            <a:r>
              <a:rPr lang="en-US" sz="1400" dirty="0"/>
              <a:t>Explicit alignment is learnt through an attention mechanism. The decoder dynamically ”attends” to different parts of the encoded feature map sequence when generating each output token.</a:t>
            </a:r>
          </a:p>
          <a:p>
            <a:pPr>
              <a:buFontTx/>
              <a:buChar char="-"/>
            </a:pPr>
            <a:r>
              <a:rPr lang="en-US" sz="1400" dirty="0"/>
              <a:t>Attention naturally allows for variable-length inputs and outputs. Decoder generates one token at a time, and this allows it to easily adapt to irregularities in the input.</a:t>
            </a:r>
          </a:p>
          <a:p>
            <a:pPr>
              <a:buFontTx/>
              <a:buChar char="-"/>
            </a:pPr>
            <a:r>
              <a:rPr lang="en-US" sz="1400" dirty="0"/>
              <a:t>Attention mechanism allows the decoder to handle long-range dependencies, which is beneficial when dealing with noise.</a:t>
            </a:r>
          </a:p>
        </p:txBody>
      </p:sp>
    </p:spTree>
    <p:extLst>
      <p:ext uri="{BB962C8B-B14F-4D97-AF65-F5344CB8AC3E}">
        <p14:creationId xmlns:p14="http://schemas.microsoft.com/office/powerpoint/2010/main" val="1900906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3907-60AD-2F42-5A8E-AFA540994BFC}"/>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F4AC1344-08E2-F836-CC99-E77A37F733A1}"/>
              </a:ext>
            </a:extLst>
          </p:cNvPr>
          <p:cNvSpPr>
            <a:spLocks noGrp="1"/>
          </p:cNvSpPr>
          <p:nvPr>
            <p:ph idx="1"/>
          </p:nvPr>
        </p:nvSpPr>
        <p:spPr>
          <a:xfrm>
            <a:off x="818712" y="2222287"/>
            <a:ext cx="10554574" cy="4253328"/>
          </a:xfrm>
        </p:spPr>
        <p:txBody>
          <a:bodyPr/>
          <a:lstStyle/>
          <a:p>
            <a:pPr marL="0" indent="0">
              <a:buNone/>
            </a:pPr>
            <a:r>
              <a:rPr lang="en-US" dirty="0"/>
              <a:t>Finally, I ended up decided that the Attention-Based Encoder-Decoder model would be ideal for this task as features such as explicit alignment, ability to deal with complex input structure, and ability to deal with noise in the image all were beneficial to the given task, where we have data with different fonts of varying complexity and varying noise levels.</a:t>
            </a:r>
          </a:p>
          <a:p>
            <a:pPr marL="0" indent="0">
              <a:buNone/>
            </a:pPr>
            <a:endParaRPr lang="en-US" dirty="0"/>
          </a:p>
          <a:p>
            <a:pPr marL="0" indent="0">
              <a:buNone/>
            </a:pPr>
            <a:r>
              <a:rPr lang="en-US" dirty="0"/>
              <a:t>The realization that the given task was essentially a sequence-to-sequence problem also heavily influenced my decision to employ an Attention-based Encoder–Decoder model, given their widespread popularity for such applications.</a:t>
            </a:r>
          </a:p>
          <a:p>
            <a:pPr marL="0" indent="0">
              <a:buNone/>
            </a:pPr>
            <a:endParaRPr lang="en-US" dirty="0"/>
          </a:p>
          <a:p>
            <a:pPr marL="0" indent="0">
              <a:buNone/>
            </a:pPr>
            <a:r>
              <a:rPr lang="en-US" dirty="0"/>
              <a:t>This reddit thread also gave me some clarity on why I should choose which architecture: </a:t>
            </a:r>
            <a:r>
              <a:rPr lang="en-US" sz="1600" dirty="0">
                <a:hlinkClick r:id="rId2"/>
              </a:rPr>
              <a:t>https://www.reddit.com/r/MachineLearning/comments/7m6lp4/d_cnnrnnctc_vs_attentionencoderdecoder/</a:t>
            </a:r>
            <a:r>
              <a:rPr lang="en-US" sz="1600" dirty="0"/>
              <a:t> </a:t>
            </a:r>
            <a:endParaRPr lang="en-US" dirty="0"/>
          </a:p>
        </p:txBody>
      </p:sp>
    </p:spTree>
    <p:extLst>
      <p:ext uri="{BB962C8B-B14F-4D97-AF65-F5344CB8AC3E}">
        <p14:creationId xmlns:p14="http://schemas.microsoft.com/office/powerpoint/2010/main" val="168386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D94F-2948-8255-C008-B22A7C0F15F3}"/>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F3D36630-C47C-8B0A-CA8F-7C1AB069C0EA}"/>
              </a:ext>
            </a:extLst>
          </p:cNvPr>
          <p:cNvSpPr>
            <a:spLocks noGrp="1"/>
          </p:cNvSpPr>
          <p:nvPr>
            <p:ph idx="1"/>
          </p:nvPr>
        </p:nvSpPr>
        <p:spPr>
          <a:xfrm>
            <a:off x="818712" y="2222287"/>
            <a:ext cx="10554574" cy="4461146"/>
          </a:xfrm>
        </p:spPr>
        <p:txBody>
          <a:bodyPr>
            <a:normAutofit/>
          </a:bodyPr>
          <a:lstStyle/>
          <a:p>
            <a:pPr marL="0" indent="0">
              <a:buNone/>
            </a:pPr>
            <a:r>
              <a:rPr lang="en-US" dirty="0"/>
              <a:t>With the architecture decided, I wanted to delve into its inner workings. I couldn’t find many resources explaining how an Attention-based Encoder-Decoder model works for OCR, but I figured learning about seq2seq in language applications would give me some clarity. </a:t>
            </a:r>
          </a:p>
          <a:p>
            <a:pPr marL="0" indent="0">
              <a:buNone/>
            </a:pPr>
            <a:r>
              <a:rPr lang="en-US" dirty="0"/>
              <a:t>Some resources I found massively helpful in my journey to understand this architecture:</a:t>
            </a:r>
          </a:p>
          <a:p>
            <a:pPr>
              <a:buFontTx/>
              <a:buChar char="-"/>
            </a:pPr>
            <a:r>
              <a:rPr lang="en-US" sz="1600" dirty="0">
                <a:hlinkClick r:id="rId3"/>
              </a:rPr>
              <a:t>https://jalammar.github.io/illustrated-transformer/</a:t>
            </a:r>
            <a:endParaRPr lang="en-US" sz="1600" dirty="0"/>
          </a:p>
          <a:p>
            <a:pPr>
              <a:buFontTx/>
              <a:buChar char="-"/>
            </a:pPr>
            <a:r>
              <a:rPr lang="en-US" sz="1600" dirty="0">
                <a:hlinkClick r:id="rId4"/>
              </a:rPr>
              <a:t>https://youtu.be/L8HKweZIOmg?si=mDmE5u6jr750CXI5</a:t>
            </a:r>
            <a:endParaRPr lang="en-US" sz="1600" dirty="0"/>
          </a:p>
          <a:p>
            <a:pPr>
              <a:buFontTx/>
              <a:buChar char="-"/>
            </a:pPr>
            <a:r>
              <a:rPr lang="en-US" sz="1600" dirty="0">
                <a:hlinkClick r:id="rId5"/>
              </a:rPr>
              <a:t>https://youtu.be/PSs6nxngL6k?si=OJDUYHr7-3G35eAX</a:t>
            </a:r>
            <a:endParaRPr lang="en-US" dirty="0"/>
          </a:p>
          <a:p>
            <a:pPr marL="0" indent="0">
              <a:buNone/>
            </a:pPr>
            <a:r>
              <a:rPr lang="en-US" dirty="0"/>
              <a:t>While trying to understand seq2seq models, I ended up exploring everything — from the basics of RNNs &amp; LSTMs. This proved to be helpful later, when I would implement an RNN for the decoder via LSTM cells.</a:t>
            </a:r>
          </a:p>
          <a:p>
            <a:pPr marL="0" indent="0">
              <a:buNone/>
            </a:pPr>
            <a:r>
              <a:rPr lang="en-US" dirty="0"/>
              <a:t>At this point, I had learnt so much about ML in language applications that I felt confident in even attempting the NLP task </a:t>
            </a:r>
            <a:r>
              <a:rPr lang="en-US" dirty="0">
                <a:sym typeface="Wingdings" pitchFamily="2" charset="2"/>
              </a:rPr>
              <a:t>.</a:t>
            </a:r>
            <a:endParaRPr lang="en-US" dirty="0"/>
          </a:p>
        </p:txBody>
      </p:sp>
    </p:spTree>
    <p:extLst>
      <p:ext uri="{BB962C8B-B14F-4D97-AF65-F5344CB8AC3E}">
        <p14:creationId xmlns:p14="http://schemas.microsoft.com/office/powerpoint/2010/main" val="421767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4EBDF-C1F9-611B-4B59-C9CA01206BC8}"/>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0EEDB9B0-C2AF-DCBC-46AB-CC2946E23AC1}"/>
              </a:ext>
            </a:extLst>
          </p:cNvPr>
          <p:cNvSpPr>
            <a:spLocks noGrp="1"/>
          </p:cNvSpPr>
          <p:nvPr>
            <p:ph idx="1"/>
          </p:nvPr>
        </p:nvSpPr>
        <p:spPr/>
        <p:txBody>
          <a:bodyPr/>
          <a:lstStyle/>
          <a:p>
            <a:pPr marL="0" indent="0">
              <a:buNone/>
            </a:pPr>
            <a:r>
              <a:rPr lang="en-US" dirty="0"/>
              <a:t>I had now decided the architecture for the Attention-based Encoder-Decoder model. There were five main components:</a:t>
            </a:r>
          </a:p>
          <a:p>
            <a:pPr>
              <a:buFontTx/>
              <a:buChar char="-"/>
            </a:pPr>
            <a:r>
              <a:rPr lang="en-US" dirty="0"/>
              <a:t>Encoder: This is a CNN, which takes in a batch of images and outputs a feature maps for those images. </a:t>
            </a:r>
          </a:p>
          <a:p>
            <a:pPr>
              <a:buFontTx/>
              <a:buChar char="-"/>
            </a:pPr>
            <a:r>
              <a:rPr lang="en-US" dirty="0"/>
              <a:t>Attention: Fully connected layers that map the encoder outputs and the decoder state into a context vector.</a:t>
            </a:r>
          </a:p>
          <a:p>
            <a:pPr>
              <a:buFontTx/>
              <a:buChar char="-"/>
            </a:pPr>
            <a:r>
              <a:rPr lang="en-US" dirty="0"/>
              <a:t>Decoder: This is an RNN, made with LSTM cells.</a:t>
            </a:r>
          </a:p>
          <a:p>
            <a:pPr>
              <a:buFontTx/>
              <a:buChar char="-"/>
            </a:pPr>
            <a:r>
              <a:rPr lang="en-US" dirty="0"/>
              <a:t>Metrics: Word error rate (WER), Accuracy, and Cross-Entropy Loss</a:t>
            </a:r>
          </a:p>
        </p:txBody>
      </p:sp>
    </p:spTree>
    <p:extLst>
      <p:ext uri="{BB962C8B-B14F-4D97-AF65-F5344CB8AC3E}">
        <p14:creationId xmlns:p14="http://schemas.microsoft.com/office/powerpoint/2010/main" val="1301641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5FB2F-77E0-F514-2D0A-8AB81C7373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548767-4C7A-06FC-7ACE-96843E1B6C2A}"/>
              </a:ext>
            </a:extLst>
          </p:cNvPr>
          <p:cNvSpPr>
            <a:spLocks noGrp="1"/>
          </p:cNvSpPr>
          <p:nvPr>
            <p:ph type="title"/>
          </p:nvPr>
        </p:nvSpPr>
        <p:spPr/>
        <p:txBody>
          <a:bodyPr/>
          <a:lstStyle/>
          <a:p>
            <a:r>
              <a:rPr lang="en-US" dirty="0"/>
              <a:t>Task 2 : Generation  |  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B5A81A-FF3F-2B74-9248-A6903CA9945B}"/>
                  </a:ext>
                </a:extLst>
              </p:cNvPr>
              <p:cNvSpPr>
                <a:spLocks noGrp="1"/>
              </p:cNvSpPr>
              <p:nvPr>
                <p:ph idx="1"/>
              </p:nvPr>
            </p:nvSpPr>
            <p:spPr>
              <a:xfrm>
                <a:off x="818712" y="2222287"/>
                <a:ext cx="10554574" cy="4359668"/>
              </a:xfrm>
            </p:spPr>
            <p:txBody>
              <a:bodyPr>
                <a:normAutofit/>
              </a:bodyPr>
              <a:lstStyle/>
              <a:p>
                <a:pPr marL="0" indent="0">
                  <a:buNone/>
                </a:pPr>
                <a:r>
                  <a:rPr lang="en-US" dirty="0"/>
                  <a:t>Now, a few details about each module.</a:t>
                </a:r>
              </a:p>
              <a:p>
                <a:pPr marL="0" indent="0">
                  <a:buNone/>
                </a:pPr>
                <a:r>
                  <a:rPr lang="en-US" dirty="0"/>
                  <a:t>The encoder module uses a CNN to extract feature maps from the image.</a:t>
                </a:r>
              </a:p>
              <a:p>
                <a:pPr>
                  <a:buFontTx/>
                  <a:buChar char="-"/>
                </a:pPr>
                <a:r>
                  <a:rPr lang="en-US" dirty="0"/>
                  <a:t>Input: (batch, 3, 100, 250)</a:t>
                </a:r>
              </a:p>
              <a:p>
                <a:pPr>
                  <a:buFontTx/>
                  <a:buChar char="-"/>
                </a:pPr>
                <a:r>
                  <a:rPr lang="en-US" dirty="0"/>
                  <a:t>Layer 1: (batch, 3, 100, 250) </a:t>
                </a:r>
                <a14:m>
                  <m:oMath xmlns:m="http://schemas.openxmlformats.org/officeDocument/2006/math">
                    <m:r>
                      <a:rPr lang="en-US" b="0" i="1" smtClean="0">
                        <a:latin typeface="Cambria Math" panose="02040503050406030204" pitchFamily="18" charset="0"/>
                      </a:rPr>
                      <m:t>→</m:t>
                    </m:r>
                  </m:oMath>
                </a14:m>
                <a:r>
                  <a:rPr lang="en-US" dirty="0"/>
                  <a:t> (batch, 64, 50, 125)</a:t>
                </a:r>
              </a:p>
              <a:p>
                <a:pPr>
                  <a:buFontTx/>
                  <a:buChar char="-"/>
                </a:pPr>
                <a:r>
                  <a:rPr lang="en-US" dirty="0"/>
                  <a:t>Layer 2: (batch, 64, 50, 125) </a:t>
                </a:r>
                <a14:m>
                  <m:oMath xmlns:m="http://schemas.openxmlformats.org/officeDocument/2006/math">
                    <m:r>
                      <a:rPr lang="en-US" b="0" i="1" smtClean="0">
                        <a:latin typeface="Cambria Math" panose="02040503050406030204" pitchFamily="18" charset="0"/>
                      </a:rPr>
                      <m:t>→</m:t>
                    </m:r>
                  </m:oMath>
                </a14:m>
                <a:r>
                  <a:rPr lang="en-US" dirty="0"/>
                  <a:t> (batch, 128, 25, 62)</a:t>
                </a:r>
              </a:p>
              <a:p>
                <a:pPr>
                  <a:buFontTx/>
                  <a:buChar char="-"/>
                </a:pPr>
                <a:r>
                  <a:rPr lang="en-US" dirty="0"/>
                  <a:t>Output: (batch, 128, 25, 62)</a:t>
                </a:r>
              </a:p>
              <a:p>
                <a:pPr marL="0" indent="0">
                  <a:buNone/>
                </a:pPr>
                <a:endParaRPr lang="en-US" dirty="0"/>
              </a:p>
              <a:p>
                <a:pPr marL="0" indent="0">
                  <a:buNone/>
                </a:pPr>
                <a:r>
                  <a:rPr lang="en-US" dirty="0"/>
                  <a:t>The output tensor from the CNN is reshaped where the channels and height dimensions are merged, and the last two dimensions are swapped. This gives us a tensor where data can be sequentially processes, where the width is treated as a time step and the merged channel/height form a feature vector representing that time step.</a:t>
                </a:r>
              </a:p>
            </p:txBody>
          </p:sp>
        </mc:Choice>
        <mc:Fallback xmlns="">
          <p:sp>
            <p:nvSpPr>
              <p:cNvPr id="3" name="Content Placeholder 2">
                <a:extLst>
                  <a:ext uri="{FF2B5EF4-FFF2-40B4-BE49-F238E27FC236}">
                    <a16:creationId xmlns:a16="http://schemas.microsoft.com/office/drawing/2014/main" id="{E3B5A81A-FF3F-2B74-9248-A6903CA9945B}"/>
                  </a:ext>
                </a:extLst>
              </p:cNvPr>
              <p:cNvSpPr>
                <a:spLocks noGrp="1" noRot="1" noChangeAspect="1" noMove="1" noResize="1" noEditPoints="1" noAdjustHandles="1" noChangeArrowheads="1" noChangeShapeType="1" noTextEdit="1"/>
              </p:cNvSpPr>
              <p:nvPr>
                <p:ph idx="1"/>
              </p:nvPr>
            </p:nvSpPr>
            <p:spPr>
              <a:xfrm>
                <a:off x="818712" y="2222287"/>
                <a:ext cx="10554574" cy="435966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5248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393B4-F3A7-6F6B-2B23-D721E2457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BD95A-96A4-CD86-7007-BBC27938C560}"/>
              </a:ext>
            </a:extLst>
          </p:cNvPr>
          <p:cNvSpPr>
            <a:spLocks noGrp="1"/>
          </p:cNvSpPr>
          <p:nvPr>
            <p:ph type="title"/>
          </p:nvPr>
        </p:nvSpPr>
        <p:spPr/>
        <p:txBody>
          <a:bodyPr/>
          <a:lstStyle/>
          <a:p>
            <a:r>
              <a:rPr lang="en-US" dirty="0"/>
              <a:t>Task 2 : Generation  |  Attention</a:t>
            </a:r>
          </a:p>
        </p:txBody>
      </p:sp>
      <p:sp>
        <p:nvSpPr>
          <p:cNvPr id="3" name="Content Placeholder 2">
            <a:extLst>
              <a:ext uri="{FF2B5EF4-FFF2-40B4-BE49-F238E27FC236}">
                <a16:creationId xmlns:a16="http://schemas.microsoft.com/office/drawing/2014/main" id="{3534FD8A-419B-EE66-BB01-90BD3D5AC506}"/>
              </a:ext>
            </a:extLst>
          </p:cNvPr>
          <p:cNvSpPr>
            <a:spLocks noGrp="1"/>
          </p:cNvSpPr>
          <p:nvPr>
            <p:ph idx="1"/>
          </p:nvPr>
        </p:nvSpPr>
        <p:spPr>
          <a:xfrm>
            <a:off x="818712" y="2372264"/>
            <a:ext cx="10554574" cy="4330462"/>
          </a:xfrm>
        </p:spPr>
        <p:txBody>
          <a:bodyPr>
            <a:normAutofit lnSpcReduction="10000"/>
          </a:bodyPr>
          <a:lstStyle/>
          <a:p>
            <a:pPr marL="0" indent="0">
              <a:buNone/>
            </a:pPr>
            <a:r>
              <a:rPr lang="en-US" dirty="0"/>
              <a:t>The attention module uses the </a:t>
            </a:r>
            <a:r>
              <a:rPr lang="en-US" b="1" dirty="0"/>
              <a:t>Bahdanau Attention</a:t>
            </a:r>
            <a:r>
              <a:rPr lang="en-US" dirty="0"/>
              <a:t> mechanism – also called additive attention – as an alignment mechanism. Rather than compressing the entire input sequence into a single fixed-length vector, it allows for a context vector to be computed which lets the model dynamically focus on different parts of the encoder’s outputs at each decoding step.</a:t>
            </a:r>
          </a:p>
          <a:p>
            <a:pPr marL="0" indent="0">
              <a:buNone/>
            </a:pPr>
            <a:endParaRPr lang="en-US" dirty="0"/>
          </a:p>
          <a:p>
            <a:pPr marL="0" indent="0">
              <a:buNone/>
            </a:pPr>
            <a:r>
              <a:rPr lang="en-US" dirty="0"/>
              <a:t>Key features:</a:t>
            </a:r>
          </a:p>
          <a:p>
            <a:pPr>
              <a:buFontTx/>
              <a:buChar char="-"/>
            </a:pPr>
            <a:r>
              <a:rPr lang="en-US" dirty="0"/>
              <a:t>In each decoding step, </a:t>
            </a:r>
            <a:r>
              <a:rPr lang="en-US" b="1" dirty="0"/>
              <a:t>alignment scores</a:t>
            </a:r>
            <a:r>
              <a:rPr lang="en-US" dirty="0"/>
              <a:t> are computed for every encoder hidden state based on the current decoder hidden state.</a:t>
            </a:r>
          </a:p>
          <a:p>
            <a:pPr>
              <a:buFontTx/>
              <a:buChar char="-"/>
            </a:pPr>
            <a:r>
              <a:rPr lang="en-US" dirty="0"/>
              <a:t>The scores are then normalized, which produce </a:t>
            </a:r>
            <a:r>
              <a:rPr lang="en-US" b="1" dirty="0"/>
              <a:t>attention weights</a:t>
            </a:r>
            <a:r>
              <a:rPr lang="en-US" dirty="0"/>
              <a:t>. These determine how much influence each part of the input sequence has.</a:t>
            </a:r>
          </a:p>
          <a:p>
            <a:pPr>
              <a:buFontTx/>
              <a:buChar char="-"/>
            </a:pPr>
            <a:r>
              <a:rPr lang="en-US" dirty="0"/>
              <a:t>The weighted sum of the encoder hidden states using the attention weights gives us a </a:t>
            </a:r>
            <a:r>
              <a:rPr lang="en-US" b="1" dirty="0"/>
              <a:t>context vector</a:t>
            </a:r>
            <a:r>
              <a:rPr lang="en-US" dirty="0"/>
              <a:t>, which provides the decoder with input relevant to generating the next output token.</a:t>
            </a:r>
          </a:p>
          <a:p>
            <a:pPr marL="0" indent="0">
              <a:buNone/>
            </a:pPr>
            <a:endParaRPr lang="en-US" dirty="0"/>
          </a:p>
        </p:txBody>
      </p:sp>
    </p:spTree>
    <p:extLst>
      <p:ext uri="{BB962C8B-B14F-4D97-AF65-F5344CB8AC3E}">
        <p14:creationId xmlns:p14="http://schemas.microsoft.com/office/powerpoint/2010/main" val="185316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2452-988B-6267-A6C4-C5163AF89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FFCA3-3AAA-D8A2-B404-B3FE509C6DFB}"/>
              </a:ext>
            </a:extLst>
          </p:cNvPr>
          <p:cNvSpPr>
            <a:spLocks noGrp="1"/>
          </p:cNvSpPr>
          <p:nvPr>
            <p:ph type="title"/>
          </p:nvPr>
        </p:nvSpPr>
        <p:spPr/>
        <p:txBody>
          <a:bodyPr/>
          <a:lstStyle/>
          <a:p>
            <a:r>
              <a:rPr lang="en-US" dirty="0"/>
              <a:t>Task 2 : Generation  |  Decoder</a:t>
            </a:r>
          </a:p>
        </p:txBody>
      </p:sp>
      <p:sp>
        <p:nvSpPr>
          <p:cNvPr id="3" name="Content Placeholder 2">
            <a:extLst>
              <a:ext uri="{FF2B5EF4-FFF2-40B4-BE49-F238E27FC236}">
                <a16:creationId xmlns:a16="http://schemas.microsoft.com/office/drawing/2014/main" id="{06EA4304-A167-BA8D-F5DF-3E83E201C94D}"/>
              </a:ext>
            </a:extLst>
          </p:cNvPr>
          <p:cNvSpPr>
            <a:spLocks noGrp="1"/>
          </p:cNvSpPr>
          <p:nvPr>
            <p:ph idx="1"/>
          </p:nvPr>
        </p:nvSpPr>
        <p:spPr>
          <a:xfrm>
            <a:off x="810000" y="2277372"/>
            <a:ext cx="10554574" cy="4133440"/>
          </a:xfrm>
        </p:spPr>
        <p:txBody>
          <a:bodyPr>
            <a:normAutofit/>
          </a:bodyPr>
          <a:lstStyle/>
          <a:p>
            <a:pPr marL="0" indent="0">
              <a:buNone/>
            </a:pPr>
            <a:r>
              <a:rPr lang="en-US" dirty="0"/>
              <a:t>The decoder is a RNN that converts the encoded image features into a sequence of output tokens, one time step at a time.</a:t>
            </a:r>
          </a:p>
          <a:p>
            <a:pPr marL="0" indent="0">
              <a:buNone/>
            </a:pPr>
            <a:r>
              <a:rPr lang="en-US" dirty="0"/>
              <a:t>For each time step, there are six main steps:</a:t>
            </a:r>
          </a:p>
          <a:p>
            <a:pPr>
              <a:buAutoNum type="arabicParenR"/>
            </a:pPr>
            <a:r>
              <a:rPr lang="en-US" dirty="0"/>
              <a:t>Token embedding – The current input token is converted to an embedding vector</a:t>
            </a:r>
          </a:p>
          <a:p>
            <a:pPr>
              <a:buAutoNum type="arabicParenR"/>
            </a:pPr>
            <a:r>
              <a:rPr lang="en-US" dirty="0"/>
              <a:t>Attention – Context vector is retrieved from the attention module</a:t>
            </a:r>
          </a:p>
          <a:p>
            <a:pPr>
              <a:buAutoNum type="arabicParenR"/>
            </a:pPr>
            <a:r>
              <a:rPr lang="en-US" dirty="0"/>
              <a:t>Gating – A gating mechanism controls the flow of information</a:t>
            </a:r>
          </a:p>
          <a:p>
            <a:pPr>
              <a:buAutoNum type="arabicParenR"/>
            </a:pPr>
            <a:r>
              <a:rPr lang="en-US" dirty="0"/>
              <a:t>LSTM update – The token embedding &amp; gated context vector are passed into an LSTM cell.</a:t>
            </a:r>
          </a:p>
          <a:p>
            <a:pPr>
              <a:buAutoNum type="arabicParenR"/>
            </a:pPr>
            <a:r>
              <a:rPr lang="en-US" dirty="0"/>
              <a:t>Output – The updated hidden state is then used to predict the next token</a:t>
            </a:r>
          </a:p>
          <a:p>
            <a:pPr>
              <a:buAutoNum type="arabicParenR"/>
            </a:pPr>
            <a:r>
              <a:rPr lang="en-US" dirty="0"/>
              <a:t>Teacher forcing – The module might use the “true” next token as the input for the following time step</a:t>
            </a:r>
          </a:p>
        </p:txBody>
      </p:sp>
    </p:spTree>
    <p:extLst>
      <p:ext uri="{BB962C8B-B14F-4D97-AF65-F5344CB8AC3E}">
        <p14:creationId xmlns:p14="http://schemas.microsoft.com/office/powerpoint/2010/main" val="3863139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D103F-B323-6D5A-CF1F-3A77158F1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D7B69-94E6-9D59-EE3D-71CDF9CA007F}"/>
              </a:ext>
            </a:extLst>
          </p:cNvPr>
          <p:cNvSpPr>
            <a:spLocks noGrp="1"/>
          </p:cNvSpPr>
          <p:nvPr>
            <p:ph type="title"/>
          </p:nvPr>
        </p:nvSpPr>
        <p:spPr/>
        <p:txBody>
          <a:bodyPr/>
          <a:lstStyle/>
          <a:p>
            <a:r>
              <a:rPr lang="en-US" dirty="0"/>
              <a:t>Task 2 : Generation  |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799099-B0BF-964D-12D4-1B8F0CB2829F}"/>
                  </a:ext>
                </a:extLst>
              </p:cNvPr>
              <p:cNvSpPr>
                <a:spLocks noGrp="1"/>
              </p:cNvSpPr>
              <p:nvPr>
                <p:ph idx="1"/>
              </p:nvPr>
            </p:nvSpPr>
            <p:spPr>
              <a:xfrm>
                <a:off x="818626" y="2277372"/>
                <a:ext cx="10554574" cy="4133440"/>
              </a:xfrm>
            </p:spPr>
            <p:txBody>
              <a:bodyPr>
                <a:normAutofit/>
              </a:bodyPr>
              <a:lstStyle/>
              <a:p>
                <a:pPr marL="0" indent="0">
                  <a:buNone/>
                </a:pPr>
                <a:r>
                  <a:rPr lang="en-US" dirty="0"/>
                  <a:t>There are three main metrics I am using to evaluate the model:</a:t>
                </a:r>
              </a:p>
              <a:p>
                <a:pPr marL="0" indent="0">
                  <a:buNone/>
                </a:pPr>
                <a:endParaRPr lang="en-US" dirty="0"/>
              </a:p>
              <a:p>
                <a:pPr>
                  <a:buFontTx/>
                  <a:buChar char="-"/>
                </a:pPr>
                <a:r>
                  <a:rPr lang="en-US" dirty="0"/>
                  <a:t>Word Error Rate (WER): A metric to quantify the difference between the predicted word and the ground truth. </a:t>
                </a:r>
                <a14:m>
                  <m:oMath xmlns:m="http://schemas.openxmlformats.org/officeDocument/2006/math">
                    <m:r>
                      <a:rPr lang="en-US" b="0" i="1" smtClean="0">
                        <a:latin typeface="Cambria Math" panose="02040503050406030204" pitchFamily="18" charset="0"/>
                      </a:rPr>
                      <m:t>𝑆</m:t>
                    </m:r>
                  </m:oMath>
                </a14:m>
                <a:r>
                  <a:rPr lang="en-US" dirty="0"/>
                  <a:t> – Substitutions, </a:t>
                </a:r>
                <a14:m>
                  <m:oMath xmlns:m="http://schemas.openxmlformats.org/officeDocument/2006/math">
                    <m:r>
                      <a:rPr lang="en-US" b="0" i="1" smtClean="0">
                        <a:latin typeface="Cambria Math" panose="02040503050406030204" pitchFamily="18" charset="0"/>
                      </a:rPr>
                      <m:t>𝐷</m:t>
                    </m:r>
                  </m:oMath>
                </a14:m>
                <a:r>
                  <a:rPr lang="en-US" dirty="0"/>
                  <a:t> – Deletions, </a:t>
                </a:r>
                <a14:m>
                  <m:oMath xmlns:m="http://schemas.openxmlformats.org/officeDocument/2006/math">
                    <m:r>
                      <a:rPr lang="en-US" b="0" i="1" smtClean="0">
                        <a:latin typeface="Cambria Math" panose="02040503050406030204" pitchFamily="18" charset="0"/>
                      </a:rPr>
                      <m:t>𝐼</m:t>
                    </m:r>
                  </m:oMath>
                </a14:m>
                <a:r>
                  <a:rPr lang="en-US" dirty="0"/>
                  <a:t> – Insertions, </a:t>
                </a:r>
                <a14:m>
                  <m:oMath xmlns:m="http://schemas.openxmlformats.org/officeDocument/2006/math">
                    <m:r>
                      <a:rPr lang="en-US" b="0" i="1" smtClean="0">
                        <a:latin typeface="Cambria Math" panose="02040503050406030204" pitchFamily="18" charset="0"/>
                      </a:rPr>
                      <m:t>𝑁</m:t>
                    </m:r>
                  </m:oMath>
                </a14:m>
                <a:r>
                  <a:rPr lang="en-US" dirty="0"/>
                  <a:t> – Word length</a:t>
                </a:r>
              </a:p>
              <a:p>
                <a:pPr>
                  <a:buFontTx/>
                  <a:buChar char="-"/>
                </a:pPr>
                <a:endParaRPr lang="en-US" sz="200" dirty="0"/>
              </a:p>
              <a:p>
                <a:pPr marL="0" indent="0">
                  <a:buNone/>
                </a:pPr>
                <a14:m>
                  <m:oMathPara xmlns:m="http://schemas.openxmlformats.org/officeDocument/2006/math">
                    <m:oMathParaPr>
                      <m:jc m:val="center"/>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r>
                            <a:rPr lang="en-US" sz="1800" b="0" i="1" smtClean="0">
                              <a:latin typeface="Cambria Math" panose="02040503050406030204" pitchFamily="18" charset="0"/>
                            </a:rPr>
                            <m:t>𝐼</m:t>
                          </m:r>
                        </m:num>
                        <m:den>
                          <m:r>
                            <a:rPr lang="en-US" sz="1800" b="0" i="1" smtClean="0">
                              <a:latin typeface="Cambria Math" panose="02040503050406030204" pitchFamily="18" charset="0"/>
                            </a:rPr>
                            <m:t>𝑁</m:t>
                          </m:r>
                        </m:den>
                      </m:f>
                    </m:oMath>
                  </m:oMathPara>
                </a14:m>
                <a:endParaRPr lang="en-US" dirty="0"/>
              </a:p>
              <a:p>
                <a:pPr>
                  <a:buFontTx/>
                  <a:buChar char="-"/>
                </a:pPr>
                <a:r>
                  <a:rPr lang="en-US" dirty="0"/>
                  <a:t>Accuracy: How many words are guessed completely correct</a:t>
                </a:r>
              </a:p>
              <a:p>
                <a:pPr>
                  <a:buFontTx/>
                  <a:buChar char="-"/>
                </a:pPr>
                <a:r>
                  <a:rPr lang="en-US" dirty="0"/>
                  <a:t>Cross-Entropy Loss: Typical loss function, quantifies the difference the ground truth distribution and the predicted distribution.</a:t>
                </a:r>
              </a:p>
              <a:p>
                <a:pPr marL="0" indent="0" algn="ctr">
                  <a:buNone/>
                </a:pPr>
                <a:r>
                  <a:rPr lang="en-US" dirty="0"/>
                  <a:t> </a:t>
                </a:r>
              </a:p>
            </p:txBody>
          </p:sp>
        </mc:Choice>
        <mc:Fallback xmlns="">
          <p:sp>
            <p:nvSpPr>
              <p:cNvPr id="3" name="Content Placeholder 2">
                <a:extLst>
                  <a:ext uri="{FF2B5EF4-FFF2-40B4-BE49-F238E27FC236}">
                    <a16:creationId xmlns:a16="http://schemas.microsoft.com/office/drawing/2014/main" id="{32799099-B0BF-964D-12D4-1B8F0CB2829F}"/>
                  </a:ext>
                </a:extLst>
              </p:cNvPr>
              <p:cNvSpPr>
                <a:spLocks noGrp="1" noRot="1" noChangeAspect="1" noMove="1" noResize="1" noEditPoints="1" noAdjustHandles="1" noChangeArrowheads="1" noChangeShapeType="1" noTextEdit="1"/>
              </p:cNvSpPr>
              <p:nvPr>
                <p:ph idx="1"/>
              </p:nvPr>
            </p:nvSpPr>
            <p:spPr>
              <a:xfrm>
                <a:off x="818626" y="2277372"/>
                <a:ext cx="10554574" cy="413344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7316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8CE7-42F9-CF56-E9EC-6BB1ADF03BC1}"/>
              </a:ext>
            </a:extLst>
          </p:cNvPr>
          <p:cNvSpPr>
            <a:spLocks noGrp="1"/>
          </p:cNvSpPr>
          <p:nvPr>
            <p:ph type="title"/>
          </p:nvPr>
        </p:nvSpPr>
        <p:spPr/>
        <p:txBody>
          <a:bodyPr/>
          <a:lstStyle/>
          <a:p>
            <a:r>
              <a:rPr lang="en-US" dirty="0"/>
              <a:t>Choosing the task</a:t>
            </a:r>
          </a:p>
        </p:txBody>
      </p:sp>
      <p:sp>
        <p:nvSpPr>
          <p:cNvPr id="3" name="Content Placeholder 2">
            <a:extLst>
              <a:ext uri="{FF2B5EF4-FFF2-40B4-BE49-F238E27FC236}">
                <a16:creationId xmlns:a16="http://schemas.microsoft.com/office/drawing/2014/main" id="{BD15E041-0F6D-674E-5992-B07CC970081C}"/>
              </a:ext>
            </a:extLst>
          </p:cNvPr>
          <p:cNvSpPr>
            <a:spLocks noGrp="1"/>
          </p:cNvSpPr>
          <p:nvPr>
            <p:ph idx="1"/>
          </p:nvPr>
        </p:nvSpPr>
        <p:spPr>
          <a:xfrm>
            <a:off x="818712" y="2222287"/>
            <a:ext cx="10554574" cy="4297783"/>
          </a:xfrm>
        </p:spPr>
        <p:txBody>
          <a:bodyPr anchor="ctr"/>
          <a:lstStyle/>
          <a:p>
            <a:pPr marL="0" indent="0">
              <a:buNone/>
            </a:pPr>
            <a:r>
              <a:rPr lang="en-US" dirty="0"/>
              <a:t>Choosing a task was a tough decision, each theme offered a unique challenge, all of which I would love to try and tackle later in my free time. </a:t>
            </a:r>
          </a:p>
          <a:p>
            <a:pPr marL="0" indent="0">
              <a:buNone/>
            </a:pPr>
            <a:r>
              <a:rPr lang="en-US" dirty="0"/>
              <a:t>The NLP task would’ve allowed me to explore word embeddings, a topic I have always been curious about, while the Graphs task’s open-endedness was intriguing. The Math&amp;AI task was also appealing, LLM evaluation being something I already had a bit of experience in. </a:t>
            </a:r>
          </a:p>
          <a:p>
            <a:pPr marL="0" indent="0">
              <a:buNone/>
            </a:pPr>
            <a:r>
              <a:rPr lang="en-US" dirty="0"/>
              <a:t>However, I ultimately decided to go with the Computer Vision theme – Captcha Recognition. I have played around with training an image-based neural network before (for the MNIST challenge), which allowed me to quickly grasp the basic ideas I required to start with the task. The task also intrigued me the most, having more of a real usable result when compared to the other tasks.</a:t>
            </a:r>
          </a:p>
        </p:txBody>
      </p:sp>
    </p:spTree>
    <p:extLst>
      <p:ext uri="{BB962C8B-B14F-4D97-AF65-F5344CB8AC3E}">
        <p14:creationId xmlns:p14="http://schemas.microsoft.com/office/powerpoint/2010/main" val="89722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F15A8-21DF-B4A7-0972-4756D929E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EECE9-731E-B9D0-C0CE-393554ACFB6B}"/>
              </a:ext>
            </a:extLst>
          </p:cNvPr>
          <p:cNvSpPr>
            <a:spLocks noGrp="1"/>
          </p:cNvSpPr>
          <p:nvPr>
            <p:ph type="title"/>
          </p:nvPr>
        </p:nvSpPr>
        <p:spPr/>
        <p:txBody>
          <a:bodyPr/>
          <a:lstStyle/>
          <a:p>
            <a:r>
              <a:rPr lang="en-US" dirty="0"/>
              <a:t>Task 2 : Generation  |  Training</a:t>
            </a:r>
          </a:p>
        </p:txBody>
      </p:sp>
      <p:sp>
        <p:nvSpPr>
          <p:cNvPr id="3" name="Content Placeholder 2">
            <a:extLst>
              <a:ext uri="{FF2B5EF4-FFF2-40B4-BE49-F238E27FC236}">
                <a16:creationId xmlns:a16="http://schemas.microsoft.com/office/drawing/2014/main" id="{BDC9866A-EB08-1BBE-FE30-D48C7948194B}"/>
              </a:ext>
            </a:extLst>
          </p:cNvPr>
          <p:cNvSpPr>
            <a:spLocks noGrp="1"/>
          </p:cNvSpPr>
          <p:nvPr>
            <p:ph idx="1"/>
          </p:nvPr>
        </p:nvSpPr>
        <p:spPr>
          <a:xfrm>
            <a:off x="818626" y="2277372"/>
            <a:ext cx="10554574" cy="4133440"/>
          </a:xfrm>
        </p:spPr>
        <p:txBody>
          <a:bodyPr>
            <a:normAutofit/>
          </a:bodyPr>
          <a:lstStyle/>
          <a:p>
            <a:pPr marL="0" indent="0">
              <a:buNone/>
            </a:pPr>
            <a:r>
              <a:rPr lang="en-US" dirty="0"/>
              <a:t>I first trained the model for 20 epochs, and got decent results – 87% accuracy and 0.04WER. However, it was clear the model could achieve better results looking at how the loss decreased over each epoch, so I decided to run it for 50 epochs total.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Those are very good results! Suspiciously good in fact. I suspected overfitting in the model, but that didn’t make sense as the test and train datasets had exclusive samples, with different permutations of fonts, colors, sizes.</a:t>
            </a:r>
          </a:p>
        </p:txBody>
      </p:sp>
      <p:pic>
        <p:nvPicPr>
          <p:cNvPr id="4" name="Picture 3">
            <a:extLst>
              <a:ext uri="{FF2B5EF4-FFF2-40B4-BE49-F238E27FC236}">
                <a16:creationId xmlns:a16="http://schemas.microsoft.com/office/drawing/2014/main" id="{9B95E40B-2928-F50A-170A-84DC1B6A685D}"/>
              </a:ext>
            </a:extLst>
          </p:cNvPr>
          <p:cNvPicPr>
            <a:picLocks noChangeAspect="1"/>
          </p:cNvPicPr>
          <p:nvPr/>
        </p:nvPicPr>
        <p:blipFill>
          <a:blip r:embed="rId3"/>
          <a:stretch>
            <a:fillRect/>
          </a:stretch>
        </p:blipFill>
        <p:spPr>
          <a:xfrm>
            <a:off x="2070502" y="3924992"/>
            <a:ext cx="7048500" cy="838200"/>
          </a:xfrm>
          <a:prstGeom prst="rect">
            <a:avLst/>
          </a:prstGeom>
        </p:spPr>
      </p:pic>
    </p:spTree>
    <p:extLst>
      <p:ext uri="{BB962C8B-B14F-4D97-AF65-F5344CB8AC3E}">
        <p14:creationId xmlns:p14="http://schemas.microsoft.com/office/powerpoint/2010/main" val="324468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25226BF8-325C-2645-6687-17F6FB5905CC}"/>
              </a:ext>
            </a:extLst>
          </p:cNvPr>
          <p:cNvPicPr>
            <a:picLocks noChangeAspect="1"/>
          </p:cNvPicPr>
          <p:nvPr/>
        </p:nvPicPr>
        <p:blipFill>
          <a:blip r:embed="rId2"/>
          <a:stretch>
            <a:fillRect/>
          </a:stretch>
        </p:blipFill>
        <p:spPr>
          <a:xfrm>
            <a:off x="4267200" y="2575085"/>
            <a:ext cx="3657600" cy="1707829"/>
          </a:xfrm>
          <a:prstGeom prst="rect">
            <a:avLst/>
          </a:prstGeom>
        </p:spPr>
      </p:pic>
      <p:pic>
        <p:nvPicPr>
          <p:cNvPr id="3" name="Picture 2">
            <a:extLst>
              <a:ext uri="{FF2B5EF4-FFF2-40B4-BE49-F238E27FC236}">
                <a16:creationId xmlns:a16="http://schemas.microsoft.com/office/drawing/2014/main" id="{86E26BF1-0F95-ECFF-52E7-38CF3F4AB546}"/>
              </a:ext>
            </a:extLst>
          </p:cNvPr>
          <p:cNvPicPr>
            <a:picLocks noChangeAspect="1"/>
          </p:cNvPicPr>
          <p:nvPr/>
        </p:nvPicPr>
        <p:blipFill>
          <a:blip r:embed="rId3"/>
          <a:stretch>
            <a:fillRect/>
          </a:stretch>
        </p:blipFill>
        <p:spPr>
          <a:xfrm>
            <a:off x="4267200" y="619942"/>
            <a:ext cx="3657600" cy="1707829"/>
          </a:xfrm>
          <a:prstGeom prst="rect">
            <a:avLst/>
          </a:prstGeom>
        </p:spPr>
      </p:pic>
      <p:pic>
        <p:nvPicPr>
          <p:cNvPr id="4" name="Picture 3">
            <a:extLst>
              <a:ext uri="{FF2B5EF4-FFF2-40B4-BE49-F238E27FC236}">
                <a16:creationId xmlns:a16="http://schemas.microsoft.com/office/drawing/2014/main" id="{4C391F9C-3E5C-8D30-ABAA-39F112DFED53}"/>
              </a:ext>
            </a:extLst>
          </p:cNvPr>
          <p:cNvPicPr>
            <a:picLocks noChangeAspect="1"/>
          </p:cNvPicPr>
          <p:nvPr/>
        </p:nvPicPr>
        <p:blipFill>
          <a:blip r:embed="rId4"/>
          <a:stretch>
            <a:fillRect/>
          </a:stretch>
        </p:blipFill>
        <p:spPr>
          <a:xfrm>
            <a:off x="389792" y="4553262"/>
            <a:ext cx="3657600" cy="1707829"/>
          </a:xfrm>
          <a:prstGeom prst="rect">
            <a:avLst/>
          </a:prstGeom>
        </p:spPr>
      </p:pic>
      <p:pic>
        <p:nvPicPr>
          <p:cNvPr id="5" name="Picture 4">
            <a:extLst>
              <a:ext uri="{FF2B5EF4-FFF2-40B4-BE49-F238E27FC236}">
                <a16:creationId xmlns:a16="http://schemas.microsoft.com/office/drawing/2014/main" id="{3F2A713E-D874-A43A-275E-7124A28B2A86}"/>
              </a:ext>
            </a:extLst>
          </p:cNvPr>
          <p:cNvPicPr>
            <a:picLocks noChangeAspect="1"/>
          </p:cNvPicPr>
          <p:nvPr/>
        </p:nvPicPr>
        <p:blipFill>
          <a:blip r:embed="rId5"/>
          <a:stretch>
            <a:fillRect/>
          </a:stretch>
        </p:blipFill>
        <p:spPr>
          <a:xfrm>
            <a:off x="389792" y="619942"/>
            <a:ext cx="3657600" cy="1707829"/>
          </a:xfrm>
          <a:prstGeom prst="rect">
            <a:avLst/>
          </a:prstGeom>
        </p:spPr>
      </p:pic>
      <p:pic>
        <p:nvPicPr>
          <p:cNvPr id="6" name="Picture 5">
            <a:extLst>
              <a:ext uri="{FF2B5EF4-FFF2-40B4-BE49-F238E27FC236}">
                <a16:creationId xmlns:a16="http://schemas.microsoft.com/office/drawing/2014/main" id="{88D85F4C-EE1E-0687-D411-47C92FC64404}"/>
              </a:ext>
            </a:extLst>
          </p:cNvPr>
          <p:cNvPicPr>
            <a:picLocks noChangeAspect="1"/>
          </p:cNvPicPr>
          <p:nvPr/>
        </p:nvPicPr>
        <p:blipFill>
          <a:blip r:embed="rId6"/>
          <a:stretch>
            <a:fillRect/>
          </a:stretch>
        </p:blipFill>
        <p:spPr>
          <a:xfrm>
            <a:off x="389792" y="2575085"/>
            <a:ext cx="3657600" cy="1707829"/>
          </a:xfrm>
          <a:prstGeom prst="rect">
            <a:avLst/>
          </a:prstGeom>
        </p:spPr>
      </p:pic>
      <p:pic>
        <p:nvPicPr>
          <p:cNvPr id="7" name="Picture 6">
            <a:extLst>
              <a:ext uri="{FF2B5EF4-FFF2-40B4-BE49-F238E27FC236}">
                <a16:creationId xmlns:a16="http://schemas.microsoft.com/office/drawing/2014/main" id="{4B4FD661-492D-FD19-2C44-B09B9477A74D}"/>
              </a:ext>
            </a:extLst>
          </p:cNvPr>
          <p:cNvPicPr>
            <a:picLocks noChangeAspect="1"/>
          </p:cNvPicPr>
          <p:nvPr/>
        </p:nvPicPr>
        <p:blipFill>
          <a:blip r:embed="rId7"/>
          <a:stretch>
            <a:fillRect/>
          </a:stretch>
        </p:blipFill>
        <p:spPr>
          <a:xfrm>
            <a:off x="8144608" y="4530228"/>
            <a:ext cx="3657600" cy="1707829"/>
          </a:xfrm>
          <a:prstGeom prst="rect">
            <a:avLst/>
          </a:prstGeom>
        </p:spPr>
      </p:pic>
      <p:pic>
        <p:nvPicPr>
          <p:cNvPr id="8" name="Picture 7">
            <a:extLst>
              <a:ext uri="{FF2B5EF4-FFF2-40B4-BE49-F238E27FC236}">
                <a16:creationId xmlns:a16="http://schemas.microsoft.com/office/drawing/2014/main" id="{BF887827-95ED-58D6-A6FE-236A7A289257}"/>
              </a:ext>
            </a:extLst>
          </p:cNvPr>
          <p:cNvPicPr>
            <a:picLocks noChangeAspect="1"/>
          </p:cNvPicPr>
          <p:nvPr/>
        </p:nvPicPr>
        <p:blipFill>
          <a:blip r:embed="rId8"/>
          <a:stretch>
            <a:fillRect/>
          </a:stretch>
        </p:blipFill>
        <p:spPr>
          <a:xfrm>
            <a:off x="8144608" y="619942"/>
            <a:ext cx="3657600" cy="1707829"/>
          </a:xfrm>
          <a:prstGeom prst="rect">
            <a:avLst/>
          </a:prstGeom>
        </p:spPr>
      </p:pic>
      <p:pic>
        <p:nvPicPr>
          <p:cNvPr id="9" name="Picture 8">
            <a:extLst>
              <a:ext uri="{FF2B5EF4-FFF2-40B4-BE49-F238E27FC236}">
                <a16:creationId xmlns:a16="http://schemas.microsoft.com/office/drawing/2014/main" id="{99C3AF23-21C9-94DD-E34D-AACE6BDFB466}"/>
              </a:ext>
            </a:extLst>
          </p:cNvPr>
          <p:cNvPicPr>
            <a:picLocks noChangeAspect="1"/>
          </p:cNvPicPr>
          <p:nvPr/>
        </p:nvPicPr>
        <p:blipFill>
          <a:blip r:embed="rId9"/>
          <a:stretch>
            <a:fillRect/>
          </a:stretch>
        </p:blipFill>
        <p:spPr>
          <a:xfrm>
            <a:off x="8144608" y="2575085"/>
            <a:ext cx="3657600" cy="1707829"/>
          </a:xfrm>
          <a:prstGeom prst="rect">
            <a:avLst/>
          </a:prstGeom>
        </p:spPr>
      </p:pic>
      <p:pic>
        <p:nvPicPr>
          <p:cNvPr id="10" name="Picture 9">
            <a:extLst>
              <a:ext uri="{FF2B5EF4-FFF2-40B4-BE49-F238E27FC236}">
                <a16:creationId xmlns:a16="http://schemas.microsoft.com/office/drawing/2014/main" id="{22EAFB09-9AEB-D585-054D-CB2514774891}"/>
              </a:ext>
            </a:extLst>
          </p:cNvPr>
          <p:cNvPicPr>
            <a:picLocks noChangeAspect="1"/>
          </p:cNvPicPr>
          <p:nvPr/>
        </p:nvPicPr>
        <p:blipFill>
          <a:blip r:embed="rId10"/>
          <a:stretch>
            <a:fillRect/>
          </a:stretch>
        </p:blipFill>
        <p:spPr>
          <a:xfrm>
            <a:off x="4267200" y="4530228"/>
            <a:ext cx="3657600" cy="1707829"/>
          </a:xfrm>
          <a:prstGeom prst="rect">
            <a:avLst/>
          </a:prstGeom>
        </p:spPr>
      </p:pic>
    </p:spTree>
    <p:extLst>
      <p:ext uri="{BB962C8B-B14F-4D97-AF65-F5344CB8AC3E}">
        <p14:creationId xmlns:p14="http://schemas.microsoft.com/office/powerpoint/2010/main" val="4005858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63E4E-476B-72E7-8F06-BB9BC6E53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5F9B3-44EA-2D72-96F7-C6517BEF6FF4}"/>
              </a:ext>
            </a:extLst>
          </p:cNvPr>
          <p:cNvSpPr>
            <a:spLocks noGrp="1"/>
          </p:cNvSpPr>
          <p:nvPr>
            <p:ph type="title"/>
          </p:nvPr>
        </p:nvSpPr>
        <p:spPr/>
        <p:txBody>
          <a:bodyPr/>
          <a:lstStyle/>
          <a:p>
            <a:r>
              <a:rPr lang="en-US" dirty="0"/>
              <a:t>Task 2 : Generation  |  Random</a:t>
            </a:r>
          </a:p>
        </p:txBody>
      </p:sp>
      <p:sp>
        <p:nvSpPr>
          <p:cNvPr id="3" name="Content Placeholder 2">
            <a:extLst>
              <a:ext uri="{FF2B5EF4-FFF2-40B4-BE49-F238E27FC236}">
                <a16:creationId xmlns:a16="http://schemas.microsoft.com/office/drawing/2014/main" id="{41090869-BB9D-8B9F-3A9F-7D0E72B8CEAA}"/>
              </a:ext>
            </a:extLst>
          </p:cNvPr>
          <p:cNvSpPr>
            <a:spLocks noGrp="1"/>
          </p:cNvSpPr>
          <p:nvPr>
            <p:ph idx="1"/>
          </p:nvPr>
        </p:nvSpPr>
        <p:spPr>
          <a:xfrm>
            <a:off x="818626" y="2277372"/>
            <a:ext cx="10554574" cy="4133440"/>
          </a:xfrm>
        </p:spPr>
        <p:txBody>
          <a:bodyPr>
            <a:normAutofit/>
          </a:bodyPr>
          <a:lstStyle/>
          <a:p>
            <a:pPr marL="0" indent="0">
              <a:buNone/>
            </a:pPr>
            <a:r>
              <a:rPr lang="en-US" dirty="0"/>
              <a:t>I started to experiment around with the model. First off, I wanted to set a baseline for a random simulation (one of the requirements is to perform better than random). I gave the simulation an advantage – it was allowed to to know how many tokens it needs to generate every time.</a:t>
            </a:r>
          </a:p>
          <a:p>
            <a:pPr marL="0" indent="0">
              <a:buNone/>
            </a:pPr>
            <a:r>
              <a:rPr lang="en-US" dirty="0"/>
              <a:t>I got the following results:</a:t>
            </a:r>
          </a:p>
          <a:p>
            <a:pPr marL="0" indent="0">
              <a:buNone/>
            </a:pPr>
            <a:endParaRPr lang="en-US" dirty="0"/>
          </a:p>
          <a:p>
            <a:pPr marL="0" indent="0">
              <a:buNone/>
            </a:pPr>
            <a:endParaRPr lang="en-US" dirty="0"/>
          </a:p>
          <a:p>
            <a:pPr marL="0" indent="0">
              <a:buNone/>
            </a:pPr>
            <a:endParaRPr lang="en-US" dirty="0"/>
          </a:p>
          <a:p>
            <a:pPr marL="0" indent="0">
              <a:buNone/>
            </a:pPr>
            <a:r>
              <a:rPr lang="en-US" dirty="0"/>
              <a:t>As expected, these results were horrible. WER being greater than one implies that most predicted words didn’t even get single letter correct.</a:t>
            </a:r>
          </a:p>
        </p:txBody>
      </p:sp>
      <p:pic>
        <p:nvPicPr>
          <p:cNvPr id="4" name="Picture 3">
            <a:extLst>
              <a:ext uri="{FF2B5EF4-FFF2-40B4-BE49-F238E27FC236}">
                <a16:creationId xmlns:a16="http://schemas.microsoft.com/office/drawing/2014/main" id="{D7DB564E-A459-DCEC-EB10-E9991BA14259}"/>
              </a:ext>
            </a:extLst>
          </p:cNvPr>
          <p:cNvPicPr>
            <a:picLocks noGrp="1" noRot="1" noChangeAspect="1" noMove="1" noResize="1" noEditPoints="1" noAdjustHandles="1" noChangeArrowheads="1" noChangeShapeType="1" noCrop="1"/>
          </p:cNvPicPr>
          <p:nvPr/>
        </p:nvPicPr>
        <p:blipFill rotWithShape="1">
          <a:blip r:embed="rId3"/>
          <a:srcRect t="5214" b="-4748"/>
          <a:stretch/>
        </p:blipFill>
        <p:spPr>
          <a:xfrm>
            <a:off x="2349423" y="4344092"/>
            <a:ext cx="7492980" cy="859536"/>
          </a:xfrm>
          <a:prstGeom prst="rect">
            <a:avLst/>
          </a:prstGeom>
        </p:spPr>
      </p:pic>
    </p:spTree>
    <p:extLst>
      <p:ext uri="{BB962C8B-B14F-4D97-AF65-F5344CB8AC3E}">
        <p14:creationId xmlns:p14="http://schemas.microsoft.com/office/powerpoint/2010/main" val="3942344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7B180-C185-98B7-70DC-0BF678187C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4CF98-F819-52E5-FFB4-F837E67DCE99}"/>
              </a:ext>
            </a:extLst>
          </p:cNvPr>
          <p:cNvSpPr>
            <a:spLocks noGrp="1"/>
          </p:cNvSpPr>
          <p:nvPr>
            <p:ph type="title"/>
          </p:nvPr>
        </p:nvSpPr>
        <p:spPr/>
        <p:txBody>
          <a:bodyPr/>
          <a:lstStyle/>
          <a:p>
            <a:r>
              <a:rPr lang="en-US" dirty="0"/>
              <a:t>Task 2 : Generation  |  Experimentation</a:t>
            </a:r>
          </a:p>
        </p:txBody>
      </p:sp>
      <p:sp>
        <p:nvSpPr>
          <p:cNvPr id="3" name="Content Placeholder 2">
            <a:extLst>
              <a:ext uri="{FF2B5EF4-FFF2-40B4-BE49-F238E27FC236}">
                <a16:creationId xmlns:a16="http://schemas.microsoft.com/office/drawing/2014/main" id="{16278C1E-89CA-4169-76E3-93447AAA7800}"/>
              </a:ext>
            </a:extLst>
          </p:cNvPr>
          <p:cNvSpPr>
            <a:spLocks noGrp="1"/>
          </p:cNvSpPr>
          <p:nvPr>
            <p:ph idx="1"/>
          </p:nvPr>
        </p:nvSpPr>
        <p:spPr>
          <a:xfrm>
            <a:off x="810000" y="2365295"/>
            <a:ext cx="10554574" cy="4133440"/>
          </a:xfrm>
        </p:spPr>
        <p:txBody>
          <a:bodyPr anchor="t">
            <a:normAutofit/>
          </a:bodyPr>
          <a:lstStyle/>
          <a:p>
            <a:pPr marL="0" indent="0">
              <a:buNone/>
            </a:pPr>
            <a:endParaRPr lang="en-US" dirty="0"/>
          </a:p>
          <a:p>
            <a:pPr marL="0" indent="0">
              <a:buNone/>
            </a:pPr>
            <a:r>
              <a:rPr lang="en-US" dirty="0"/>
              <a:t>At this point, I think the task is completed. For the dataset I had created, it achieves performance much much better than a random baseline. However, I was curious on how the model performs on random sequences of letters, wondering whether the model had somehow learnt how to only recognize English words.</a:t>
            </a:r>
          </a:p>
          <a:p>
            <a:pPr marL="0" indent="0">
              <a:buNone/>
            </a:pPr>
            <a:br>
              <a:rPr lang="en-US" dirty="0"/>
            </a:br>
            <a:endParaRPr lang="en-US" dirty="0"/>
          </a:p>
          <a:p>
            <a:pPr marL="0" indent="0">
              <a:buNone/>
            </a:pPr>
            <a:endParaRPr lang="en-US" dirty="0"/>
          </a:p>
          <a:p>
            <a:pPr marL="0" indent="0">
              <a:buNone/>
            </a:pPr>
            <a:endParaRPr lang="en-US" dirty="0"/>
          </a:p>
          <a:p>
            <a:pPr marL="0" indent="0">
              <a:buNone/>
            </a:pPr>
            <a:r>
              <a:rPr lang="en-US" dirty="0"/>
              <a:t>These results interested me. Better than random, but still really really bad! I was curious at what was happening, and decided to look at things sample by sample.</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E4DD8364-0AAF-942E-15D0-04D847C3F5F5}"/>
              </a:ext>
            </a:extLst>
          </p:cNvPr>
          <p:cNvPicPr>
            <a:picLocks noChangeAspect="1"/>
          </p:cNvPicPr>
          <p:nvPr/>
        </p:nvPicPr>
        <p:blipFill>
          <a:blip r:embed="rId3"/>
          <a:stretch>
            <a:fillRect/>
          </a:stretch>
        </p:blipFill>
        <p:spPr>
          <a:xfrm>
            <a:off x="2209799" y="4356708"/>
            <a:ext cx="7772400" cy="673100"/>
          </a:xfrm>
          <a:prstGeom prst="rect">
            <a:avLst/>
          </a:prstGeom>
        </p:spPr>
      </p:pic>
    </p:spTree>
    <p:extLst>
      <p:ext uri="{BB962C8B-B14F-4D97-AF65-F5344CB8AC3E}">
        <p14:creationId xmlns:p14="http://schemas.microsoft.com/office/powerpoint/2010/main" val="765186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D5C5CA1-FC3A-44D4-2375-0834543A2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1673D-2B5B-F4F6-87ED-0391F184732B}"/>
              </a:ext>
            </a:extLst>
          </p:cNvPr>
          <p:cNvSpPr>
            <a:spLocks noGrp="1"/>
          </p:cNvSpPr>
          <p:nvPr>
            <p:ph type="title"/>
          </p:nvPr>
        </p:nvSpPr>
        <p:spPr>
          <a:xfrm>
            <a:off x="810000" y="447188"/>
            <a:ext cx="5933700" cy="970450"/>
          </a:xfrm>
        </p:spPr>
        <p:txBody>
          <a:bodyPr>
            <a:normAutofit/>
          </a:bodyPr>
          <a:lstStyle/>
          <a:p>
            <a:pPr>
              <a:lnSpc>
                <a:spcPct val="90000"/>
              </a:lnSpc>
            </a:pPr>
            <a:r>
              <a:rPr lang="en-US" sz="3100" dirty="0"/>
              <a:t>Task 2 : Generation  |  Experimentation</a:t>
            </a:r>
          </a:p>
        </p:txBody>
      </p:sp>
      <p:sp>
        <p:nvSpPr>
          <p:cNvPr id="3" name="Content Placeholder 2">
            <a:extLst>
              <a:ext uri="{FF2B5EF4-FFF2-40B4-BE49-F238E27FC236}">
                <a16:creationId xmlns:a16="http://schemas.microsoft.com/office/drawing/2014/main" id="{22C0FE01-BF1E-7B92-B324-8D5E8343715D}"/>
              </a:ext>
            </a:extLst>
          </p:cNvPr>
          <p:cNvSpPr>
            <a:spLocks noGrp="1"/>
          </p:cNvSpPr>
          <p:nvPr>
            <p:ph idx="1"/>
          </p:nvPr>
        </p:nvSpPr>
        <p:spPr>
          <a:xfrm>
            <a:off x="818711" y="2352372"/>
            <a:ext cx="5999531" cy="3506426"/>
          </a:xfrm>
        </p:spPr>
        <p:txBody>
          <a:bodyPr>
            <a:normAutofit/>
          </a:bodyPr>
          <a:lstStyle/>
          <a:p>
            <a:pPr marL="0" indent="0">
              <a:buNone/>
            </a:pPr>
            <a:r>
              <a:rPr lang="en-US" dirty="0"/>
              <a:t>From the samples I went through, it seemed like the model had overfit on specific sequences of characters present in the training dataset samples. </a:t>
            </a:r>
          </a:p>
          <a:p>
            <a:pPr marL="0" indent="0">
              <a:buNone/>
            </a:pPr>
            <a:endParaRPr lang="en-US" dirty="0"/>
          </a:p>
          <a:p>
            <a:pPr marL="0" indent="0">
              <a:buNone/>
            </a:pPr>
            <a:r>
              <a:rPr lang="en-US" dirty="0"/>
              <a:t>I decided to do some more digging around and test it on random words that I could come up with.</a:t>
            </a:r>
          </a:p>
        </p:txBody>
      </p:sp>
      <p:sp>
        <p:nvSpPr>
          <p:cNvPr id="13" name="Rectangle 12">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3" y="321733"/>
            <a:ext cx="4001685" cy="6214533"/>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3FCCD0-A9C6-E834-A419-EB9A4B0F737C}"/>
              </a:ext>
            </a:extLst>
          </p:cNvPr>
          <p:cNvPicPr>
            <a:picLocks noChangeAspect="1"/>
          </p:cNvPicPr>
          <p:nvPr/>
        </p:nvPicPr>
        <p:blipFill>
          <a:blip r:embed="rId3"/>
          <a:srcRect l="6162" r="5514" b="-5"/>
          <a:stretch/>
        </p:blipFill>
        <p:spPr>
          <a:xfrm>
            <a:off x="8173040" y="569292"/>
            <a:ext cx="3386671" cy="1783080"/>
          </a:xfrm>
          <a:prstGeom prst="rect">
            <a:avLst/>
          </a:prstGeom>
        </p:spPr>
      </p:pic>
      <p:pic>
        <p:nvPicPr>
          <p:cNvPr id="7" name="Picture 6">
            <a:extLst>
              <a:ext uri="{FF2B5EF4-FFF2-40B4-BE49-F238E27FC236}">
                <a16:creationId xmlns:a16="http://schemas.microsoft.com/office/drawing/2014/main" id="{252DA75B-59FF-7CCA-2200-79F19AA7F839}"/>
              </a:ext>
            </a:extLst>
          </p:cNvPr>
          <p:cNvPicPr>
            <a:picLocks noChangeAspect="1"/>
          </p:cNvPicPr>
          <p:nvPr/>
        </p:nvPicPr>
        <p:blipFill>
          <a:blip r:embed="rId4"/>
          <a:srcRect l="6482" r="5211" b="-5"/>
          <a:stretch/>
        </p:blipFill>
        <p:spPr>
          <a:xfrm>
            <a:off x="8173367" y="2517024"/>
            <a:ext cx="3386017" cy="1783080"/>
          </a:xfrm>
          <a:prstGeom prst="rect">
            <a:avLst/>
          </a:prstGeom>
        </p:spPr>
      </p:pic>
      <p:pic>
        <p:nvPicPr>
          <p:cNvPr id="8" name="Picture 7">
            <a:extLst>
              <a:ext uri="{FF2B5EF4-FFF2-40B4-BE49-F238E27FC236}">
                <a16:creationId xmlns:a16="http://schemas.microsoft.com/office/drawing/2014/main" id="{FB05E4A8-FABE-3093-5FE0-6B484C6AB5A8}"/>
              </a:ext>
            </a:extLst>
          </p:cNvPr>
          <p:cNvPicPr>
            <a:picLocks noChangeAspect="1"/>
          </p:cNvPicPr>
          <p:nvPr/>
        </p:nvPicPr>
        <p:blipFill>
          <a:blip r:embed="rId5"/>
          <a:srcRect l="1470" r="10207" b="-5"/>
          <a:stretch/>
        </p:blipFill>
        <p:spPr>
          <a:xfrm>
            <a:off x="8173039" y="4464756"/>
            <a:ext cx="3386672" cy="1783080"/>
          </a:xfrm>
          <a:prstGeom prst="rect">
            <a:avLst/>
          </a:prstGeom>
        </p:spPr>
      </p:pic>
    </p:spTree>
    <p:extLst>
      <p:ext uri="{BB962C8B-B14F-4D97-AF65-F5344CB8AC3E}">
        <p14:creationId xmlns:p14="http://schemas.microsoft.com/office/powerpoint/2010/main" val="20076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B5A7-AD48-DEBC-464F-21682381B61A}"/>
              </a:ext>
            </a:extLst>
          </p:cNvPr>
          <p:cNvSpPr>
            <a:spLocks noGrp="1"/>
          </p:cNvSpPr>
          <p:nvPr>
            <p:ph type="title"/>
          </p:nvPr>
        </p:nvSpPr>
        <p:spPr>
          <a:xfrm>
            <a:off x="810000" y="447188"/>
            <a:ext cx="5933700" cy="970450"/>
          </a:xfrm>
        </p:spPr>
        <p:txBody>
          <a:bodyPr>
            <a:normAutofit/>
          </a:bodyPr>
          <a:lstStyle/>
          <a:p>
            <a:pPr>
              <a:lnSpc>
                <a:spcPct val="90000"/>
              </a:lnSpc>
            </a:pPr>
            <a:r>
              <a:rPr lang="en-US" sz="3100"/>
              <a:t>Task 2 : Generation  |  Experimentation</a:t>
            </a:r>
          </a:p>
        </p:txBody>
      </p:sp>
      <p:sp>
        <p:nvSpPr>
          <p:cNvPr id="9" name="Content Placeholder 8">
            <a:extLst>
              <a:ext uri="{FF2B5EF4-FFF2-40B4-BE49-F238E27FC236}">
                <a16:creationId xmlns:a16="http://schemas.microsoft.com/office/drawing/2014/main" id="{DC5FC5D0-EDF9-E317-64D3-010768715CB6}"/>
              </a:ext>
            </a:extLst>
          </p:cNvPr>
          <p:cNvSpPr>
            <a:spLocks noGrp="1"/>
          </p:cNvSpPr>
          <p:nvPr>
            <p:ph idx="1"/>
          </p:nvPr>
        </p:nvSpPr>
        <p:spPr>
          <a:xfrm>
            <a:off x="465992" y="2357198"/>
            <a:ext cx="6849208" cy="4183894"/>
          </a:xfrm>
        </p:spPr>
        <p:txBody>
          <a:bodyPr>
            <a:normAutofit/>
          </a:bodyPr>
          <a:lstStyle/>
          <a:p>
            <a:pPr marL="0" indent="0">
              <a:buNone/>
            </a:pPr>
            <a:r>
              <a:rPr lang="en-US" dirty="0"/>
              <a:t>Clearly my previous assumption doesn’t seem to be the case. I had brushed aside overfitting on the dataset, as testing with the same architecture trained for a lower number of epochs gives me similar results. The number of variations in the dataset made me think that the model couldn’t overfit, however the variations were only in terms of physical appearance, not the actual words themselves.</a:t>
            </a:r>
          </a:p>
          <a:p>
            <a:pPr marL="0" indent="0">
              <a:buNone/>
            </a:pPr>
            <a:endParaRPr lang="en-US" dirty="0"/>
          </a:p>
          <a:p>
            <a:pPr marL="0" indent="0">
              <a:buNone/>
            </a:pPr>
            <a:r>
              <a:rPr lang="en-US" dirty="0"/>
              <a:t>I realized this was happening because my dataset only had 600 words. When I had designed the initial dataset, I had prioritized Task 1, where I required many different permutations of samples for each word. However, this task requires a different approach.</a:t>
            </a:r>
          </a:p>
        </p:txBody>
      </p:sp>
      <p:sp>
        <p:nvSpPr>
          <p:cNvPr id="17" name="Rectangle 16">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3" y="321733"/>
            <a:ext cx="4001685" cy="6214533"/>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een text on a white background&#10;&#10;AI-generated content may be incorrect.">
            <a:extLst>
              <a:ext uri="{FF2B5EF4-FFF2-40B4-BE49-F238E27FC236}">
                <a16:creationId xmlns:a16="http://schemas.microsoft.com/office/drawing/2014/main" id="{534EF480-B860-16D6-61CD-E0D2E4BDB302}"/>
              </a:ext>
            </a:extLst>
          </p:cNvPr>
          <p:cNvPicPr>
            <a:picLocks noChangeAspect="1"/>
          </p:cNvPicPr>
          <p:nvPr/>
        </p:nvPicPr>
        <p:blipFill>
          <a:blip r:embed="rId2"/>
          <a:srcRect l="8607" r="3070" b="-5"/>
          <a:stretch/>
        </p:blipFill>
        <p:spPr>
          <a:xfrm>
            <a:off x="8173040" y="569292"/>
            <a:ext cx="3386671" cy="1783080"/>
          </a:xfrm>
          <a:prstGeom prst="rect">
            <a:avLst/>
          </a:prstGeom>
        </p:spPr>
      </p:pic>
      <p:pic>
        <p:nvPicPr>
          <p:cNvPr id="12" name="Picture 11" descr="A close-up of a word&#10;&#10;AI-generated content may be incorrect.">
            <a:extLst>
              <a:ext uri="{FF2B5EF4-FFF2-40B4-BE49-F238E27FC236}">
                <a16:creationId xmlns:a16="http://schemas.microsoft.com/office/drawing/2014/main" id="{1201CB03-1647-CEE2-D651-98FE16F8E6BE}"/>
              </a:ext>
            </a:extLst>
          </p:cNvPr>
          <p:cNvPicPr>
            <a:picLocks noChangeAspect="1"/>
          </p:cNvPicPr>
          <p:nvPr/>
        </p:nvPicPr>
        <p:blipFill>
          <a:blip r:embed="rId3"/>
          <a:srcRect l="7720" r="3974" b="-5"/>
          <a:stretch/>
        </p:blipFill>
        <p:spPr>
          <a:xfrm>
            <a:off x="8173367" y="2517024"/>
            <a:ext cx="3386017" cy="1783080"/>
          </a:xfrm>
          <a:prstGeom prst="rect">
            <a:avLst/>
          </a:prstGeom>
        </p:spPr>
      </p:pic>
      <p:pic>
        <p:nvPicPr>
          <p:cNvPr id="11" name="Picture 10" descr="A close-up of a word&#10;&#10;AI-generated content may be incorrect.">
            <a:extLst>
              <a:ext uri="{FF2B5EF4-FFF2-40B4-BE49-F238E27FC236}">
                <a16:creationId xmlns:a16="http://schemas.microsoft.com/office/drawing/2014/main" id="{52926B70-02B8-F2EF-21FB-4476B14DB844}"/>
              </a:ext>
            </a:extLst>
          </p:cNvPr>
          <p:cNvPicPr>
            <a:picLocks noChangeAspect="1"/>
          </p:cNvPicPr>
          <p:nvPr/>
        </p:nvPicPr>
        <p:blipFill>
          <a:blip r:embed="rId4"/>
          <a:srcRect l="6690" r="4987" b="-5"/>
          <a:stretch/>
        </p:blipFill>
        <p:spPr>
          <a:xfrm>
            <a:off x="8173039" y="4464756"/>
            <a:ext cx="3386672" cy="1783080"/>
          </a:xfrm>
          <a:prstGeom prst="rect">
            <a:avLst/>
          </a:prstGeom>
        </p:spPr>
      </p:pic>
    </p:spTree>
    <p:extLst>
      <p:ext uri="{BB962C8B-B14F-4D97-AF65-F5344CB8AC3E}">
        <p14:creationId xmlns:p14="http://schemas.microsoft.com/office/powerpoint/2010/main" val="235232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EB917-6683-F5C1-7BEB-5B44376BB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CF509E-9CD5-37A6-45A5-78DE7E4F9F39}"/>
              </a:ext>
            </a:extLst>
          </p:cNvPr>
          <p:cNvSpPr>
            <a:spLocks noGrp="1"/>
          </p:cNvSpPr>
          <p:nvPr>
            <p:ph type="title"/>
          </p:nvPr>
        </p:nvSpPr>
        <p:spPr/>
        <p:txBody>
          <a:bodyPr/>
          <a:lstStyle/>
          <a:p>
            <a:r>
              <a:rPr lang="en-US" dirty="0"/>
              <a:t>Task 2 : Generation  |  Re-attempt</a:t>
            </a:r>
          </a:p>
        </p:txBody>
      </p:sp>
      <p:sp>
        <p:nvSpPr>
          <p:cNvPr id="3" name="Content Placeholder 2">
            <a:extLst>
              <a:ext uri="{FF2B5EF4-FFF2-40B4-BE49-F238E27FC236}">
                <a16:creationId xmlns:a16="http://schemas.microsoft.com/office/drawing/2014/main" id="{4E049D36-1AEB-92CC-5090-62A79934E8AC}"/>
              </a:ext>
            </a:extLst>
          </p:cNvPr>
          <p:cNvSpPr>
            <a:spLocks noGrp="1"/>
          </p:cNvSpPr>
          <p:nvPr>
            <p:ph idx="1"/>
          </p:nvPr>
        </p:nvSpPr>
        <p:spPr>
          <a:xfrm>
            <a:off x="810000" y="2365295"/>
            <a:ext cx="10554574" cy="4133440"/>
          </a:xfrm>
        </p:spPr>
        <p:txBody>
          <a:bodyPr anchor="ctr">
            <a:normAutofit/>
          </a:bodyPr>
          <a:lstStyle/>
          <a:p>
            <a:pPr marL="0" indent="0">
              <a:buNone/>
            </a:pPr>
            <a:r>
              <a:rPr lang="en-US" dirty="0"/>
              <a:t>At this point, even with gibberish / out of sample words the model was performing better than the random baseline. However, just for experimentation’s sake, I decided to create a new dataset and try training the same architecture on it. </a:t>
            </a:r>
          </a:p>
          <a:p>
            <a:pPr marL="0" indent="0">
              <a:buNone/>
            </a:pPr>
            <a:endParaRPr lang="en-US" dirty="0"/>
          </a:p>
          <a:p>
            <a:pPr marL="0" indent="0">
              <a:buNone/>
            </a:pPr>
            <a:r>
              <a:rPr lang="en-US" dirty="0"/>
              <a:t>Rather than focusing on having multiple permutations for each word, I focused on having a very large dictionary of words. I ended up with about a 100k training samples containing about 50k words. I also realized that the reason for why the val/test metrics were so high before was because the partitions had exclusive permutations, but shared words. This time, I decided to make the words exclusive per partition as well.</a:t>
            </a:r>
          </a:p>
        </p:txBody>
      </p:sp>
    </p:spTree>
    <p:extLst>
      <p:ext uri="{BB962C8B-B14F-4D97-AF65-F5344CB8AC3E}">
        <p14:creationId xmlns:p14="http://schemas.microsoft.com/office/powerpoint/2010/main" val="305739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5E408-1C94-963C-AC0D-AEAECED05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4B104-5713-8785-88ED-29E9E920E0DB}"/>
              </a:ext>
            </a:extLst>
          </p:cNvPr>
          <p:cNvSpPr>
            <a:spLocks noGrp="1"/>
          </p:cNvSpPr>
          <p:nvPr>
            <p:ph type="title"/>
          </p:nvPr>
        </p:nvSpPr>
        <p:spPr/>
        <p:txBody>
          <a:bodyPr/>
          <a:lstStyle/>
          <a:p>
            <a:r>
              <a:rPr lang="en-US" dirty="0"/>
              <a:t>Task 2 : Generation  |  Training</a:t>
            </a:r>
          </a:p>
        </p:txBody>
      </p:sp>
      <p:sp>
        <p:nvSpPr>
          <p:cNvPr id="3" name="Content Placeholder 2">
            <a:extLst>
              <a:ext uri="{FF2B5EF4-FFF2-40B4-BE49-F238E27FC236}">
                <a16:creationId xmlns:a16="http://schemas.microsoft.com/office/drawing/2014/main" id="{927075D7-2C08-584B-83B8-1B480CEA40A5}"/>
              </a:ext>
            </a:extLst>
          </p:cNvPr>
          <p:cNvSpPr>
            <a:spLocks noGrp="1"/>
          </p:cNvSpPr>
          <p:nvPr>
            <p:ph idx="1"/>
          </p:nvPr>
        </p:nvSpPr>
        <p:spPr>
          <a:xfrm>
            <a:off x="810000" y="2558726"/>
            <a:ext cx="10554574" cy="3547876"/>
          </a:xfrm>
        </p:spPr>
        <p:txBody>
          <a:bodyPr anchor="t">
            <a:normAutofit/>
          </a:bodyPr>
          <a:lstStyle/>
          <a:p>
            <a:pPr marL="0" indent="0">
              <a:buNone/>
            </a:pPr>
            <a:r>
              <a:rPr lang="en-US" dirty="0"/>
              <a:t>I decided to let the model train for 50 epochs, but stopped it 38 epochs in.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was because even 38 epochs in, the val loss was huge – not having decreased in over 20 epochs. I realized that this model wasn’t learning anymore. Looking at my architecture, there wasn’t much scope for where I could add more capability for the model to capture more complex patterns. I decided it was time to consider an architecture redesign.</a:t>
            </a:r>
          </a:p>
        </p:txBody>
      </p:sp>
      <p:pic>
        <p:nvPicPr>
          <p:cNvPr id="5" name="Picture 4" descr="A black screen with white text&#10;&#10;AI-generated content may be incorrect.">
            <a:extLst>
              <a:ext uri="{FF2B5EF4-FFF2-40B4-BE49-F238E27FC236}">
                <a16:creationId xmlns:a16="http://schemas.microsoft.com/office/drawing/2014/main" id="{E506010B-BEB4-0E67-7C6D-25A1DD0C1B08}"/>
              </a:ext>
            </a:extLst>
          </p:cNvPr>
          <p:cNvPicPr>
            <a:picLocks noChangeAspect="1"/>
          </p:cNvPicPr>
          <p:nvPr/>
        </p:nvPicPr>
        <p:blipFill>
          <a:blip r:embed="rId3"/>
          <a:srcRect t="4316" b="-4316"/>
          <a:stretch/>
        </p:blipFill>
        <p:spPr>
          <a:xfrm>
            <a:off x="2201087" y="3195477"/>
            <a:ext cx="7772400" cy="1071781"/>
          </a:xfrm>
          <a:prstGeom prst="rect">
            <a:avLst/>
          </a:prstGeom>
        </p:spPr>
      </p:pic>
    </p:spTree>
    <p:extLst>
      <p:ext uri="{BB962C8B-B14F-4D97-AF65-F5344CB8AC3E}">
        <p14:creationId xmlns:p14="http://schemas.microsoft.com/office/powerpoint/2010/main" val="581198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4E618-FFC4-B6FE-EC4C-635FC65E5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9A6BE-6A16-46DE-1D37-BBCE34B2BA07}"/>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315A44C2-6533-F655-B424-1B9725EA746B}"/>
              </a:ext>
            </a:extLst>
          </p:cNvPr>
          <p:cNvSpPr>
            <a:spLocks noGrp="1"/>
          </p:cNvSpPr>
          <p:nvPr>
            <p:ph idx="1"/>
          </p:nvPr>
        </p:nvSpPr>
        <p:spPr>
          <a:xfrm>
            <a:off x="818712" y="2505972"/>
            <a:ext cx="10554574" cy="4133440"/>
          </a:xfrm>
        </p:spPr>
        <p:txBody>
          <a:bodyPr anchor="ctr">
            <a:normAutofit/>
          </a:bodyPr>
          <a:lstStyle/>
          <a:p>
            <a:pPr marL="0" indent="0">
              <a:buNone/>
            </a:pPr>
            <a:r>
              <a:rPr lang="en-US" dirty="0"/>
              <a:t>Going back to the previous list of architectures, my main other option was CNN-RNN-CTC models. However, I had to rule this out as I was looking for an architecture with capability for more complex representation, which I didn’t think a CNN-RNN-CTC model would offer. Despite disregarding transformer-based models due to the high compute necessary, I had to consider it now as I required their capability to model complex relationships through mechanisms like self-attention. The lack of being able to capture sequential relationships concerned me, but this was solvable with a positional encoder.</a:t>
            </a:r>
          </a:p>
          <a:p>
            <a:pPr marL="0" indent="0">
              <a:buNone/>
            </a:pPr>
            <a:endParaRPr lang="en-US" dirty="0"/>
          </a:p>
          <a:p>
            <a:pPr marL="0" indent="0">
              <a:buNone/>
            </a:pPr>
            <a:r>
              <a:rPr lang="en-US" dirty="0"/>
              <a:t>All things considered, I decided to give transformer based models a try.</a:t>
            </a:r>
          </a:p>
          <a:p>
            <a:pPr marL="0" indent="0">
              <a:buNone/>
            </a:pPr>
            <a:endParaRPr lang="en-US" dirty="0"/>
          </a:p>
        </p:txBody>
      </p:sp>
    </p:spTree>
    <p:extLst>
      <p:ext uri="{BB962C8B-B14F-4D97-AF65-F5344CB8AC3E}">
        <p14:creationId xmlns:p14="http://schemas.microsoft.com/office/powerpoint/2010/main" val="2577575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A86D1-1D0D-9751-BE5C-B82CE886E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CF13D1-C4F2-0D39-EC7B-7F58A4AB388A}"/>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28DC4542-12D8-2EE7-8425-8F0296598A07}"/>
              </a:ext>
            </a:extLst>
          </p:cNvPr>
          <p:cNvSpPr>
            <a:spLocks noGrp="1"/>
          </p:cNvSpPr>
          <p:nvPr>
            <p:ph idx="1"/>
          </p:nvPr>
        </p:nvSpPr>
        <p:spPr>
          <a:xfrm>
            <a:off x="818712" y="2505972"/>
            <a:ext cx="10554574" cy="4133440"/>
          </a:xfrm>
        </p:spPr>
        <p:txBody>
          <a:bodyPr anchor="ctr">
            <a:normAutofit/>
          </a:bodyPr>
          <a:lstStyle/>
          <a:p>
            <a:pPr marL="0" indent="0">
              <a:buNone/>
            </a:pPr>
            <a:r>
              <a:rPr lang="en-US" dirty="0"/>
              <a:t>The model was going to consist of three main components:</a:t>
            </a:r>
          </a:p>
          <a:p>
            <a:pPr>
              <a:buFontTx/>
              <a:buChar char="-"/>
            </a:pPr>
            <a:r>
              <a:rPr lang="en-US" dirty="0"/>
              <a:t>Encoder: This was the same as the previous architecture, just a CNN to extract feature maps.</a:t>
            </a:r>
          </a:p>
          <a:p>
            <a:pPr>
              <a:buFontTx/>
              <a:buChar char="-"/>
            </a:pPr>
            <a:r>
              <a:rPr lang="en-US" dirty="0"/>
              <a:t>Positional Encoder: Adds information about the position of each token into its embedding. Since transformers process all tokens simultaneously, there is no notion of sequence order. The positional encoding provides a deterministic way to add this order information. Same design as used in the “</a:t>
            </a:r>
            <a:r>
              <a:rPr lang="en-US" dirty="0">
                <a:hlinkClick r:id="rId3"/>
              </a:rPr>
              <a:t>Attention is All You Need</a:t>
            </a:r>
            <a:r>
              <a:rPr lang="en-US" dirty="0"/>
              <a:t>” paper.</a:t>
            </a:r>
          </a:p>
          <a:p>
            <a:pPr>
              <a:buFontTx/>
              <a:buChar char="-"/>
            </a:pPr>
            <a:r>
              <a:rPr lang="en-US" dirty="0"/>
              <a:t>Transformer Decoder: Responsible for generating predictions for each token by attending to both previously generated tokens (using self-attention) and to the encoder’s outputs (via cross—attention). </a:t>
            </a:r>
          </a:p>
          <a:p>
            <a:pPr>
              <a:buFontTx/>
              <a:buChar char="-"/>
            </a:pPr>
            <a:endParaRPr lang="en-US" dirty="0"/>
          </a:p>
        </p:txBody>
      </p:sp>
    </p:spTree>
    <p:extLst>
      <p:ext uri="{BB962C8B-B14F-4D97-AF65-F5344CB8AC3E}">
        <p14:creationId xmlns:p14="http://schemas.microsoft.com/office/powerpoint/2010/main" val="420877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BA78-98B9-CBDB-6919-5EBA30ECB431}"/>
              </a:ext>
            </a:extLst>
          </p:cNvPr>
          <p:cNvSpPr>
            <a:spLocks noGrp="1"/>
          </p:cNvSpPr>
          <p:nvPr>
            <p:ph type="title"/>
          </p:nvPr>
        </p:nvSpPr>
        <p:spPr/>
        <p:txBody>
          <a:bodyPr/>
          <a:lstStyle/>
          <a:p>
            <a:r>
              <a:rPr lang="en-US" dirty="0"/>
              <a:t>Task 0 : Dataset Creation</a:t>
            </a:r>
          </a:p>
        </p:txBody>
      </p:sp>
      <p:sp>
        <p:nvSpPr>
          <p:cNvPr id="3" name="Content Placeholder 2">
            <a:extLst>
              <a:ext uri="{FF2B5EF4-FFF2-40B4-BE49-F238E27FC236}">
                <a16:creationId xmlns:a16="http://schemas.microsoft.com/office/drawing/2014/main" id="{955C951B-14A4-88CB-3950-BB1B0309F5F4}"/>
              </a:ext>
            </a:extLst>
          </p:cNvPr>
          <p:cNvSpPr>
            <a:spLocks noGrp="1"/>
          </p:cNvSpPr>
          <p:nvPr>
            <p:ph idx="1"/>
          </p:nvPr>
        </p:nvSpPr>
        <p:spPr>
          <a:xfrm>
            <a:off x="818712" y="2083242"/>
            <a:ext cx="10554574" cy="4643561"/>
          </a:xfrm>
        </p:spPr>
        <p:txBody>
          <a:bodyPr/>
          <a:lstStyle/>
          <a:p>
            <a:pPr marL="0" indent="0">
              <a:buNone/>
            </a:pPr>
            <a:r>
              <a:rPr lang="en-US" dirty="0"/>
              <a:t>I had a difficult time starting this, mainly because I couldn’t decide what exact requirements I had for my dataset. I couldn’t decide the image size, fonts to use, and many other variables. </a:t>
            </a:r>
            <a:br>
              <a:rPr lang="en-US" dirty="0"/>
            </a:br>
            <a:br>
              <a:rPr lang="en-US" dirty="0"/>
            </a:br>
            <a:r>
              <a:rPr lang="en-US" dirty="0"/>
              <a:t>However, I decided to jump right into it, figure it out with experimentation. My initial plan was to use images of size 200x50x3 pixels, have maybe 50 fonts, end up with a total of 250 images per word. With a dictionary of about 600 common words, I would have 150,000 samples to use.</a:t>
            </a:r>
          </a:p>
          <a:p>
            <a:pPr marL="0" indent="0">
              <a:buNone/>
            </a:pPr>
            <a:endParaRPr lang="en-US" dirty="0"/>
          </a:p>
          <a:p>
            <a:pPr marL="0" indent="0">
              <a:buNone/>
            </a:pPr>
            <a:r>
              <a:rPr lang="en-US" dirty="0"/>
              <a:t>I quickly ran into problems like the word not fitting in the image and not being able to find enough fonts. This resulted in me upping the image size to 250x100x3 and reducing the number of fonts to 22. With some more random parameters, like font size, noise in the image, font color, and random capital letters, I ended up with 133 images per word. </a:t>
            </a:r>
          </a:p>
        </p:txBody>
      </p:sp>
    </p:spTree>
    <p:extLst>
      <p:ext uri="{BB962C8B-B14F-4D97-AF65-F5344CB8AC3E}">
        <p14:creationId xmlns:p14="http://schemas.microsoft.com/office/powerpoint/2010/main" val="1708120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C8A73-365F-33DC-75C7-26773482A0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399D5E-D830-3765-54AF-4610F0E9FCD4}"/>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8DBFD0A4-AD81-CD83-C9B7-6631BB15ACF7}"/>
              </a:ext>
            </a:extLst>
          </p:cNvPr>
          <p:cNvSpPr>
            <a:spLocks noGrp="1"/>
          </p:cNvSpPr>
          <p:nvPr>
            <p:ph idx="1"/>
          </p:nvPr>
        </p:nvSpPr>
        <p:spPr>
          <a:xfrm>
            <a:off x="818712" y="2505972"/>
            <a:ext cx="10554574" cy="3904840"/>
          </a:xfrm>
        </p:spPr>
        <p:txBody>
          <a:bodyPr anchor="ctr">
            <a:normAutofit/>
          </a:bodyPr>
          <a:lstStyle/>
          <a:p>
            <a:pPr marL="0" indent="0">
              <a:buNone/>
            </a:pPr>
            <a:r>
              <a:rPr lang="en-US" sz="1700" b="1" dirty="0"/>
              <a:t>Self-Attention:</a:t>
            </a:r>
            <a:r>
              <a:rPr lang="en-US" sz="1700" dirty="0"/>
              <a:t> Each token in a sequence computes its representation by “attending” to every other element in the sequence. This allows the model to capture relationships and dependencies between different parts of the same input, regardless of their positions. When a model “attends” to an input, it evaluates which parts of the input are most informative for a prediction. This is done by comparing a query (current state of decoder) with keys (representations of input), obtaining an “attention score”, a representation of the similarity between the query and each key, and focusing on the parts with higher score.</a:t>
            </a:r>
          </a:p>
          <a:p>
            <a:pPr marL="0" indent="0">
              <a:buNone/>
            </a:pPr>
            <a:endParaRPr lang="en-US" sz="1700" dirty="0"/>
          </a:p>
          <a:p>
            <a:pPr marL="0" indent="0">
              <a:buNone/>
            </a:pPr>
            <a:r>
              <a:rPr lang="en-US" sz="1700" b="1" dirty="0"/>
              <a:t>Cross-Attention: </a:t>
            </a:r>
            <a:r>
              <a:rPr lang="en-US" sz="1700" dirty="0"/>
              <a:t>Used to related two different sequences of information. The query vectors come from one sequence (i.e. the decoder’s current state) while key vectors come from another (encoder’s outputs). This allows the model to focus on relevant parts from a different input.</a:t>
            </a:r>
          </a:p>
        </p:txBody>
      </p:sp>
    </p:spTree>
    <p:extLst>
      <p:ext uri="{BB962C8B-B14F-4D97-AF65-F5344CB8AC3E}">
        <p14:creationId xmlns:p14="http://schemas.microsoft.com/office/powerpoint/2010/main" val="2962696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D0165-E5B5-7C67-715A-E8FE5B606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003C4-58E8-DF7A-A8E5-5B8BFE0AAC11}"/>
              </a:ext>
            </a:extLst>
          </p:cNvPr>
          <p:cNvSpPr>
            <a:spLocks noGrp="1"/>
          </p:cNvSpPr>
          <p:nvPr>
            <p:ph type="title"/>
          </p:nvPr>
        </p:nvSpPr>
        <p:spPr/>
        <p:txBody>
          <a:bodyPr/>
          <a:lstStyle/>
          <a:p>
            <a:r>
              <a:rPr lang="en-US" dirty="0"/>
              <a:t>Task 2 : Generation  |  Resources</a:t>
            </a:r>
          </a:p>
        </p:txBody>
      </p:sp>
      <p:sp>
        <p:nvSpPr>
          <p:cNvPr id="3" name="Content Placeholder 2">
            <a:extLst>
              <a:ext uri="{FF2B5EF4-FFF2-40B4-BE49-F238E27FC236}">
                <a16:creationId xmlns:a16="http://schemas.microsoft.com/office/drawing/2014/main" id="{A3324EB3-E012-A779-86EE-956F4E1FD822}"/>
              </a:ext>
            </a:extLst>
          </p:cNvPr>
          <p:cNvSpPr>
            <a:spLocks noGrp="1"/>
          </p:cNvSpPr>
          <p:nvPr>
            <p:ph idx="1"/>
          </p:nvPr>
        </p:nvSpPr>
        <p:spPr>
          <a:xfrm>
            <a:off x="818712" y="2505972"/>
            <a:ext cx="10554574" cy="4133440"/>
          </a:xfrm>
        </p:spPr>
        <p:txBody>
          <a:bodyPr anchor="ctr">
            <a:normAutofit/>
          </a:bodyPr>
          <a:lstStyle/>
          <a:p>
            <a:pPr marL="0" indent="0">
              <a:buNone/>
            </a:pPr>
            <a:r>
              <a:rPr lang="en-US" dirty="0"/>
              <a:t>I found these resources quite helpful in trying to understand attention. While I don’t fully understand the working – I was able to grasp a basic understanding of it:</a:t>
            </a:r>
          </a:p>
          <a:p>
            <a:pPr marL="0" indent="0">
              <a:buNone/>
            </a:pPr>
            <a:endParaRPr lang="en-US" dirty="0"/>
          </a:p>
          <a:p>
            <a:pPr>
              <a:buFontTx/>
              <a:buChar char="-"/>
            </a:pPr>
            <a:r>
              <a:rPr lang="en-US" dirty="0">
                <a:hlinkClick r:id="rId3"/>
              </a:rPr>
              <a:t>https://youtu.be/PSs6nxngL6k?si=TyOAqqtnw25o3Ugj</a:t>
            </a:r>
            <a:endParaRPr lang="en-US" dirty="0"/>
          </a:p>
          <a:p>
            <a:pPr>
              <a:buFontTx/>
              <a:buChar char="-"/>
            </a:pPr>
            <a:r>
              <a:rPr lang="en-US" dirty="0">
                <a:hlinkClick r:id="rId4"/>
              </a:rPr>
              <a:t>https://youtu.be/eMlx5fFNoYc?si=H0e_AWPcLFAMOwn8</a:t>
            </a:r>
            <a:endParaRPr lang="en-US" dirty="0"/>
          </a:p>
          <a:p>
            <a:pPr>
              <a:buFontTx/>
              <a:buChar char="-"/>
            </a:pPr>
            <a:r>
              <a:rPr lang="en-US" dirty="0">
                <a:hlinkClick r:id="rId5"/>
              </a:rPr>
              <a:t>https://youtu.be/zxQyTK8quyY?si=hwM3GsCPSpVPjeRW</a:t>
            </a:r>
            <a:endParaRPr lang="en-US" dirty="0"/>
          </a:p>
        </p:txBody>
      </p:sp>
    </p:spTree>
    <p:extLst>
      <p:ext uri="{BB962C8B-B14F-4D97-AF65-F5344CB8AC3E}">
        <p14:creationId xmlns:p14="http://schemas.microsoft.com/office/powerpoint/2010/main" val="2500899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D3637-9717-B710-E608-86D701AD6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6001F5-2473-78DB-F6FC-0E3BEC5B4F8E}"/>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202B88A9-5053-69EA-1958-81130A6D0B9C}"/>
              </a:ext>
            </a:extLst>
          </p:cNvPr>
          <p:cNvSpPr>
            <a:spLocks noGrp="1"/>
          </p:cNvSpPr>
          <p:nvPr>
            <p:ph idx="1"/>
          </p:nvPr>
        </p:nvSpPr>
        <p:spPr>
          <a:xfrm>
            <a:off x="818712" y="2505972"/>
            <a:ext cx="10554574" cy="4133440"/>
          </a:xfrm>
        </p:spPr>
        <p:txBody>
          <a:bodyPr anchor="ctr">
            <a:normAutofit/>
          </a:bodyPr>
          <a:lstStyle/>
          <a:p>
            <a:pPr marL="0" indent="0">
              <a:buNone/>
            </a:pPr>
            <a:r>
              <a:rPr lang="en-US" dirty="0"/>
              <a:t>My implementation for the Transformer Decoder module was almost entirely using PyTorch’s built in built-in transformer decoder layers, which contain built in details for self-attention and cross-attention, along with multi-head processing, etc. The main parameters I had to play around with were the embedding dimension, number of attention heads, and the number of layers. </a:t>
            </a:r>
          </a:p>
          <a:p>
            <a:pPr marL="0" indent="0">
              <a:buNone/>
            </a:pPr>
            <a:endParaRPr lang="en-US" dirty="0"/>
          </a:p>
          <a:p>
            <a:pPr marL="0" indent="0">
              <a:buNone/>
            </a:pPr>
            <a:r>
              <a:rPr lang="en-US" dirty="0"/>
              <a:t>An additional detail about the decoder: a causal mask is created during the forward pass to prevent a token at a later position from attending to positions later than its own. This helps to maintain the autoregressive property of the model.</a:t>
            </a:r>
          </a:p>
        </p:txBody>
      </p:sp>
    </p:spTree>
    <p:extLst>
      <p:ext uri="{BB962C8B-B14F-4D97-AF65-F5344CB8AC3E}">
        <p14:creationId xmlns:p14="http://schemas.microsoft.com/office/powerpoint/2010/main" val="344092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62F76-2C3F-88F6-3D3B-8E572F8F1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2703A2-346D-F998-BB2D-E3B0D26AE0D5}"/>
              </a:ext>
            </a:extLst>
          </p:cNvPr>
          <p:cNvSpPr>
            <a:spLocks noGrp="1"/>
          </p:cNvSpPr>
          <p:nvPr>
            <p:ph type="title"/>
          </p:nvPr>
        </p:nvSpPr>
        <p:spPr/>
        <p:txBody>
          <a:bodyPr/>
          <a:lstStyle/>
          <a:p>
            <a:r>
              <a:rPr lang="en-US" dirty="0"/>
              <a:t>Task 2 : Generation  |  Training</a:t>
            </a:r>
          </a:p>
        </p:txBody>
      </p:sp>
      <p:sp>
        <p:nvSpPr>
          <p:cNvPr id="3" name="Content Placeholder 2">
            <a:extLst>
              <a:ext uri="{FF2B5EF4-FFF2-40B4-BE49-F238E27FC236}">
                <a16:creationId xmlns:a16="http://schemas.microsoft.com/office/drawing/2014/main" id="{DC481D88-414F-189C-7462-549F7CD5768E}"/>
              </a:ext>
            </a:extLst>
          </p:cNvPr>
          <p:cNvSpPr>
            <a:spLocks noGrp="1"/>
          </p:cNvSpPr>
          <p:nvPr>
            <p:ph idx="1"/>
          </p:nvPr>
        </p:nvSpPr>
        <p:spPr>
          <a:xfrm>
            <a:off x="818712" y="2505972"/>
            <a:ext cx="10554574" cy="4133440"/>
          </a:xfrm>
        </p:spPr>
        <p:txBody>
          <a:bodyPr anchor="ctr">
            <a:normAutofit/>
          </a:bodyPr>
          <a:lstStyle/>
          <a:p>
            <a:pPr marL="0" indent="0">
              <a:buNone/>
            </a:pPr>
            <a:r>
              <a:rPr lang="en-US" dirty="0"/>
              <a:t>Deciding values for the hyper-parameters was a bit confusing, as I had no prior experience with transformers, and didn’t have the time to do a deep-dive and understand their working entirely. I talked with one of my seniors who had done work with transformers, and he suggested I use 8 attention heads, and to play around with the other two parameters.</a:t>
            </a:r>
          </a:p>
          <a:p>
            <a:pPr marL="0" indent="0">
              <a:buNone/>
            </a:pPr>
            <a:endParaRPr lang="en-US" dirty="0"/>
          </a:p>
          <a:p>
            <a:pPr marL="0" indent="0">
              <a:buNone/>
            </a:pPr>
            <a:r>
              <a:rPr lang="en-US" dirty="0"/>
              <a:t>I decided to start with an embedding dimension of 256, and 3 hidden decoder layers. I chose this as a starting point as it keeps the complexity of the model simple, allowing for faster training whilst having space to increase the complexity if necessary.</a:t>
            </a:r>
          </a:p>
          <a:p>
            <a:pPr marL="0" indent="0">
              <a:buNone/>
            </a:pPr>
            <a:endParaRPr lang="en-US" dirty="0"/>
          </a:p>
        </p:txBody>
      </p:sp>
    </p:spTree>
    <p:extLst>
      <p:ext uri="{BB962C8B-B14F-4D97-AF65-F5344CB8AC3E}">
        <p14:creationId xmlns:p14="http://schemas.microsoft.com/office/powerpoint/2010/main" val="3992405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BA3F3E1-C500-580C-96E4-FF9E4C901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5B5EF-256B-1F2E-B41A-D2EA92EE0387}"/>
              </a:ext>
            </a:extLst>
          </p:cNvPr>
          <p:cNvSpPr>
            <a:spLocks noGrp="1"/>
          </p:cNvSpPr>
          <p:nvPr>
            <p:ph type="title"/>
          </p:nvPr>
        </p:nvSpPr>
        <p:spPr>
          <a:xfrm>
            <a:off x="810000" y="447188"/>
            <a:ext cx="10571998" cy="970450"/>
          </a:xfrm>
        </p:spPr>
        <p:txBody>
          <a:bodyPr>
            <a:normAutofit/>
          </a:bodyPr>
          <a:lstStyle/>
          <a:p>
            <a:r>
              <a:rPr lang="en-US" dirty="0"/>
              <a:t>Task 2 : Generation  |  Training</a:t>
            </a:r>
          </a:p>
        </p:txBody>
      </p:sp>
      <p:sp>
        <p:nvSpPr>
          <p:cNvPr id="3" name="Content Placeholder 2">
            <a:extLst>
              <a:ext uri="{FF2B5EF4-FFF2-40B4-BE49-F238E27FC236}">
                <a16:creationId xmlns:a16="http://schemas.microsoft.com/office/drawing/2014/main" id="{34630F3E-8B48-57EB-5EFF-58DFD2E0A022}"/>
              </a:ext>
            </a:extLst>
          </p:cNvPr>
          <p:cNvSpPr>
            <a:spLocks noGrp="1"/>
          </p:cNvSpPr>
          <p:nvPr>
            <p:ph idx="1"/>
          </p:nvPr>
        </p:nvSpPr>
        <p:spPr>
          <a:xfrm>
            <a:off x="818713" y="2413000"/>
            <a:ext cx="5051013" cy="3632200"/>
          </a:xfrm>
        </p:spPr>
        <p:txBody>
          <a:bodyPr>
            <a:normAutofit/>
          </a:bodyPr>
          <a:lstStyle/>
          <a:p>
            <a:pPr marL="0" indent="0">
              <a:buNone/>
            </a:pPr>
            <a:r>
              <a:rPr lang="en-US" sz="1600" dirty="0"/>
              <a:t>I decided to let the model train for 50 epochs, and saw convergence in the val loss around 15 epochs in. </a:t>
            </a:r>
          </a:p>
          <a:p>
            <a:pPr marL="0" indent="0">
              <a:buNone/>
            </a:pPr>
            <a:endParaRPr lang="en-US" sz="1600" dirty="0"/>
          </a:p>
          <a:p>
            <a:pPr marL="0" indent="0">
              <a:buNone/>
            </a:pPr>
            <a:r>
              <a:rPr lang="en-US" sz="1600" dirty="0"/>
              <a:t>This was most likely due to the model not being able to represent complex enough relationships, so I decided to first try adding a few hidden layers.</a:t>
            </a:r>
          </a:p>
        </p:txBody>
      </p:sp>
      <p:pic>
        <p:nvPicPr>
          <p:cNvPr id="5" name="Picture 4" descr="A screenshot of a computer program&#10;&#10;AI-generated content may be incorrect.">
            <a:extLst>
              <a:ext uri="{FF2B5EF4-FFF2-40B4-BE49-F238E27FC236}">
                <a16:creationId xmlns:a16="http://schemas.microsoft.com/office/drawing/2014/main" id="{EEA4995C-CFD5-AECB-C512-39F3762A5AED}"/>
              </a:ext>
            </a:extLst>
          </p:cNvPr>
          <p:cNvPicPr>
            <a:picLocks noChangeAspect="1"/>
          </p:cNvPicPr>
          <p:nvPr/>
        </p:nvPicPr>
        <p:blipFill>
          <a:blip r:embed="rId3"/>
          <a:stretch>
            <a:fillRect/>
          </a:stretch>
        </p:blipFill>
        <p:spPr>
          <a:xfrm>
            <a:off x="6322275" y="2413000"/>
            <a:ext cx="5347249"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748700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93A3814-F5AD-4C6F-E39C-7B627C7C6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713B5-466D-F0F9-AD84-F7F6A5D9D5A4}"/>
              </a:ext>
            </a:extLst>
          </p:cNvPr>
          <p:cNvSpPr>
            <a:spLocks noGrp="1"/>
          </p:cNvSpPr>
          <p:nvPr>
            <p:ph type="title"/>
          </p:nvPr>
        </p:nvSpPr>
        <p:spPr>
          <a:xfrm>
            <a:off x="810000" y="447188"/>
            <a:ext cx="10571998" cy="970450"/>
          </a:xfrm>
        </p:spPr>
        <p:txBody>
          <a:bodyPr>
            <a:normAutofit/>
          </a:bodyPr>
          <a:lstStyle/>
          <a:p>
            <a:r>
              <a:rPr lang="en-US" dirty="0"/>
              <a:t>Task 2 : Generation  |  Training</a:t>
            </a:r>
          </a:p>
        </p:txBody>
      </p:sp>
      <p:sp>
        <p:nvSpPr>
          <p:cNvPr id="3" name="Content Placeholder 2">
            <a:extLst>
              <a:ext uri="{FF2B5EF4-FFF2-40B4-BE49-F238E27FC236}">
                <a16:creationId xmlns:a16="http://schemas.microsoft.com/office/drawing/2014/main" id="{8668C5A8-DC18-042C-BB85-112350FB8651}"/>
              </a:ext>
            </a:extLst>
          </p:cNvPr>
          <p:cNvSpPr>
            <a:spLocks noGrp="1"/>
          </p:cNvSpPr>
          <p:nvPr>
            <p:ph idx="1"/>
          </p:nvPr>
        </p:nvSpPr>
        <p:spPr>
          <a:xfrm>
            <a:off x="810000" y="2921884"/>
            <a:ext cx="10571998" cy="3632200"/>
          </a:xfrm>
        </p:spPr>
        <p:txBody>
          <a:bodyPr anchor="t">
            <a:normAutofit/>
          </a:bodyPr>
          <a:lstStyle/>
          <a:p>
            <a:pPr marL="0" indent="0">
              <a:buNone/>
            </a:pPr>
            <a:r>
              <a:rPr lang="en-US" sz="1600" dirty="0"/>
              <a:t>This didn’t see much improvement, and the model ended up converging at around 15 epochs again.</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This led to me trying to increase the embedding dimension to 512, and see if that helped the model recognize the complex patterns better.</a:t>
            </a:r>
          </a:p>
          <a:p>
            <a:pPr marL="0" indent="0">
              <a:buNone/>
            </a:pPr>
            <a:endParaRPr lang="en-US" sz="1600" dirty="0"/>
          </a:p>
        </p:txBody>
      </p:sp>
      <p:pic>
        <p:nvPicPr>
          <p:cNvPr id="17" name="Picture 16">
            <a:extLst>
              <a:ext uri="{FF2B5EF4-FFF2-40B4-BE49-F238E27FC236}">
                <a16:creationId xmlns:a16="http://schemas.microsoft.com/office/drawing/2014/main" id="{568455D6-261B-6462-3FFD-6C273BD85A9A}"/>
              </a:ext>
            </a:extLst>
          </p:cNvPr>
          <p:cNvPicPr>
            <a:picLocks noChangeAspect="1"/>
          </p:cNvPicPr>
          <p:nvPr/>
        </p:nvPicPr>
        <p:blipFill>
          <a:blip r:embed="rId3"/>
          <a:srcRect t="2960" b="2343"/>
          <a:stretch/>
        </p:blipFill>
        <p:spPr>
          <a:xfrm>
            <a:off x="1094142" y="3522826"/>
            <a:ext cx="9986290" cy="916389"/>
          </a:xfrm>
          <a:prstGeom prst="rect">
            <a:avLst/>
          </a:prstGeom>
        </p:spPr>
      </p:pic>
    </p:spTree>
    <p:extLst>
      <p:ext uri="{BB962C8B-B14F-4D97-AF65-F5344CB8AC3E}">
        <p14:creationId xmlns:p14="http://schemas.microsoft.com/office/powerpoint/2010/main" val="3439528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D9D0084-451E-ADB5-77F1-EAA021222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D3C84-219A-D420-472A-06BDB6E9E0A5}"/>
              </a:ext>
            </a:extLst>
          </p:cNvPr>
          <p:cNvSpPr>
            <a:spLocks noGrp="1"/>
          </p:cNvSpPr>
          <p:nvPr>
            <p:ph type="title"/>
          </p:nvPr>
        </p:nvSpPr>
        <p:spPr>
          <a:xfrm>
            <a:off x="810000" y="447188"/>
            <a:ext cx="10571998" cy="970450"/>
          </a:xfrm>
        </p:spPr>
        <p:txBody>
          <a:bodyPr>
            <a:normAutofit/>
          </a:bodyPr>
          <a:lstStyle/>
          <a:p>
            <a:r>
              <a:rPr lang="en-US" dirty="0"/>
              <a:t>Task 2 : Generation  |  Training</a:t>
            </a:r>
          </a:p>
        </p:txBody>
      </p:sp>
      <p:sp>
        <p:nvSpPr>
          <p:cNvPr id="3" name="Content Placeholder 2">
            <a:extLst>
              <a:ext uri="{FF2B5EF4-FFF2-40B4-BE49-F238E27FC236}">
                <a16:creationId xmlns:a16="http://schemas.microsoft.com/office/drawing/2014/main" id="{0656863F-83B7-6357-3F45-E1AEE35B6034}"/>
              </a:ext>
            </a:extLst>
          </p:cNvPr>
          <p:cNvSpPr>
            <a:spLocks noGrp="1"/>
          </p:cNvSpPr>
          <p:nvPr>
            <p:ph idx="1"/>
          </p:nvPr>
        </p:nvSpPr>
        <p:spPr>
          <a:xfrm>
            <a:off x="731249" y="2573968"/>
            <a:ext cx="4627930" cy="3632200"/>
          </a:xfrm>
        </p:spPr>
        <p:txBody>
          <a:bodyPr>
            <a:normAutofit/>
          </a:bodyPr>
          <a:lstStyle/>
          <a:p>
            <a:pPr marL="0" indent="0">
              <a:buNone/>
            </a:pPr>
            <a:r>
              <a:rPr lang="en-US" sz="1600" dirty="0"/>
              <a:t>The model did end up converging at around the same number of epochs, but the val loss was a bit lower this time, and my best WER was also lower. </a:t>
            </a:r>
          </a:p>
          <a:p>
            <a:pPr marL="0" indent="0">
              <a:buNone/>
            </a:pPr>
            <a:endParaRPr lang="en-US" sz="1600" dirty="0"/>
          </a:p>
          <a:p>
            <a:pPr marL="0" indent="0">
              <a:buNone/>
            </a:pPr>
            <a:r>
              <a:rPr lang="en-US" sz="1600" dirty="0"/>
              <a:t>I decided to call it quits here, I had reached a WER score of around half of the random baseline and I was running out of time to train the model (training 20 epochs took 3 hours!)</a:t>
            </a:r>
          </a:p>
          <a:p>
            <a:pPr marL="0" indent="0">
              <a:buNone/>
            </a:pPr>
            <a:endParaRPr lang="en-US" sz="1600" dirty="0"/>
          </a:p>
        </p:txBody>
      </p:sp>
      <p:pic>
        <p:nvPicPr>
          <p:cNvPr id="4" name="Picture 3">
            <a:extLst>
              <a:ext uri="{FF2B5EF4-FFF2-40B4-BE49-F238E27FC236}">
                <a16:creationId xmlns:a16="http://schemas.microsoft.com/office/drawing/2014/main" id="{0B9AB3D3-755D-D438-A2D0-D7DC87016288}"/>
              </a:ext>
            </a:extLst>
          </p:cNvPr>
          <p:cNvPicPr>
            <a:picLocks noChangeAspect="1"/>
          </p:cNvPicPr>
          <p:nvPr/>
        </p:nvPicPr>
        <p:blipFill>
          <a:blip r:embed="rId3"/>
          <a:stretch>
            <a:fillRect/>
          </a:stretch>
        </p:blipFill>
        <p:spPr>
          <a:xfrm>
            <a:off x="5822309" y="2237330"/>
            <a:ext cx="5897914" cy="430547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12291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200B548-5872-E945-894D-1BA648451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31176-5202-6A21-66C5-1626D6919E2B}"/>
              </a:ext>
            </a:extLst>
          </p:cNvPr>
          <p:cNvSpPr>
            <a:spLocks noGrp="1"/>
          </p:cNvSpPr>
          <p:nvPr>
            <p:ph type="title"/>
          </p:nvPr>
        </p:nvSpPr>
        <p:spPr>
          <a:xfrm>
            <a:off x="810000" y="447188"/>
            <a:ext cx="10571998" cy="970450"/>
          </a:xfrm>
        </p:spPr>
        <p:txBody>
          <a:bodyPr>
            <a:normAutofit/>
          </a:bodyPr>
          <a:lstStyle/>
          <a:p>
            <a:r>
              <a:rPr lang="en-US" dirty="0"/>
              <a:t>Task 2 : Generation  |  Evaluation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A10F10-1AB4-0787-DE76-9E41B17945C8}"/>
                  </a:ext>
                </a:extLst>
              </p:cNvPr>
              <p:cNvSpPr>
                <a:spLocks noGrp="1"/>
              </p:cNvSpPr>
              <p:nvPr>
                <p:ph idx="1"/>
              </p:nvPr>
            </p:nvSpPr>
            <p:spPr>
              <a:xfrm>
                <a:off x="810000" y="2492514"/>
                <a:ext cx="10571998" cy="3918298"/>
              </a:xfrm>
            </p:spPr>
            <p:txBody>
              <a:bodyPr anchor="t">
                <a:normAutofit/>
              </a:bodyPr>
              <a:lstStyle/>
              <a:p>
                <a:pPr marL="0" indent="0">
                  <a:buNone/>
                </a:pPr>
                <a:r>
                  <a:rPr lang="en-US" sz="1600" dirty="0"/>
                  <a:t>I decided to implement another metric to the evaluation, character-level accuracy. This measures how many of the characters are the same between the predicted sequence and the ground truth and assigns a value of </a:t>
                </a:r>
                <a14:m>
                  <m:oMath xmlns:m="http://schemas.openxmlformats.org/officeDocument/2006/math">
                    <m:r>
                      <a:rPr lang="en-US" sz="1600" i="1" dirty="0" smtClean="0">
                        <a:latin typeface="Cambria Math" panose="02040503050406030204" pitchFamily="18" charset="0"/>
                      </a:rPr>
                      <m:t>0−1</m:t>
                    </m:r>
                  </m:oMath>
                </a14:m>
                <a:r>
                  <a:rPr lang="en-US" sz="1600" dirty="0"/>
                  <a:t> per predicted sequence. </a:t>
                </a:r>
              </a:p>
              <a:p>
                <a:pPr marL="0" indent="0">
                  <a:buNone/>
                </a:pPr>
                <a:br>
                  <a:rPr lang="en-US" sz="800" dirty="0"/>
                </a:br>
                <a:r>
                  <a:rPr lang="en-US" sz="1600" dirty="0"/>
                  <a:t>Evaluating the model on the test dataset, I got the following results:</a:t>
                </a:r>
              </a:p>
              <a:p>
                <a:pPr marL="0" indent="0">
                  <a:buNone/>
                </a:pPr>
                <a:endParaRPr lang="en-US" sz="1600" dirty="0"/>
              </a:p>
              <a:p>
                <a:pPr marL="0" indent="0">
                  <a:buNone/>
                </a:pPr>
                <a:endParaRPr lang="en-US" sz="1600" dirty="0"/>
              </a:p>
              <a:p>
                <a:pPr marL="0" indent="0">
                  <a:buNone/>
                </a:pPr>
                <a:r>
                  <a:rPr lang="en-US" sz="1600" dirty="0"/>
                  <a:t>Comparing this to the random baseline:</a:t>
                </a:r>
              </a:p>
              <a:p>
                <a:pPr marL="0" indent="0">
                  <a:buNone/>
                </a:pPr>
                <a:endParaRPr lang="en-US" sz="1600" dirty="0"/>
              </a:p>
              <a:p>
                <a:pPr marL="0" indent="0">
                  <a:buNone/>
                </a:pPr>
                <a:endParaRPr lang="en-US" sz="1600" dirty="0"/>
              </a:p>
              <a:p>
                <a:pPr marL="0" indent="0">
                  <a:buNone/>
                </a:pPr>
                <a:r>
                  <a:rPr lang="en-US" sz="1600" dirty="0"/>
                  <a:t>Clearly, our model outperforms the random baseline by quite a bit.</a:t>
                </a:r>
              </a:p>
            </p:txBody>
          </p:sp>
        </mc:Choice>
        <mc:Fallback>
          <p:sp>
            <p:nvSpPr>
              <p:cNvPr id="3" name="Content Placeholder 2">
                <a:extLst>
                  <a:ext uri="{FF2B5EF4-FFF2-40B4-BE49-F238E27FC236}">
                    <a16:creationId xmlns:a16="http://schemas.microsoft.com/office/drawing/2014/main" id="{AEA10F10-1AB4-0787-DE76-9E41B17945C8}"/>
                  </a:ext>
                </a:extLst>
              </p:cNvPr>
              <p:cNvSpPr>
                <a:spLocks noGrp="1" noRot="1" noChangeAspect="1" noMove="1" noResize="1" noEditPoints="1" noAdjustHandles="1" noChangeArrowheads="1" noChangeShapeType="1" noTextEdit="1"/>
              </p:cNvSpPr>
              <p:nvPr>
                <p:ph idx="1"/>
              </p:nvPr>
            </p:nvSpPr>
            <p:spPr>
              <a:xfrm>
                <a:off x="810000" y="2492514"/>
                <a:ext cx="10571998" cy="3918298"/>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E1DAB98-8267-1FDF-148C-05E8D8ED6F82}"/>
              </a:ext>
            </a:extLst>
          </p:cNvPr>
          <p:cNvPicPr>
            <a:picLocks noChangeAspect="1"/>
          </p:cNvPicPr>
          <p:nvPr/>
        </p:nvPicPr>
        <p:blipFill>
          <a:blip r:embed="rId4"/>
          <a:stretch>
            <a:fillRect/>
          </a:stretch>
        </p:blipFill>
        <p:spPr>
          <a:xfrm>
            <a:off x="2209798" y="3871025"/>
            <a:ext cx="7772400" cy="580638"/>
          </a:xfrm>
          <a:prstGeom prst="rect">
            <a:avLst/>
          </a:prstGeom>
        </p:spPr>
      </p:pic>
      <p:pic>
        <p:nvPicPr>
          <p:cNvPr id="5" name="Picture 4">
            <a:extLst>
              <a:ext uri="{FF2B5EF4-FFF2-40B4-BE49-F238E27FC236}">
                <a16:creationId xmlns:a16="http://schemas.microsoft.com/office/drawing/2014/main" id="{6549BB8E-F85B-8265-0754-86EAADCF1C27}"/>
              </a:ext>
            </a:extLst>
          </p:cNvPr>
          <p:cNvPicPr>
            <a:picLocks noChangeAspect="1"/>
          </p:cNvPicPr>
          <p:nvPr/>
        </p:nvPicPr>
        <p:blipFill>
          <a:blip r:embed="rId5"/>
          <a:stretch>
            <a:fillRect/>
          </a:stretch>
        </p:blipFill>
        <p:spPr>
          <a:xfrm>
            <a:off x="1656756" y="5012182"/>
            <a:ext cx="8878483" cy="580638"/>
          </a:xfrm>
          <a:prstGeom prst="rect">
            <a:avLst/>
          </a:prstGeom>
        </p:spPr>
      </p:pic>
    </p:spTree>
    <p:extLst>
      <p:ext uri="{BB962C8B-B14F-4D97-AF65-F5344CB8AC3E}">
        <p14:creationId xmlns:p14="http://schemas.microsoft.com/office/powerpoint/2010/main" val="3583927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CF444CC-CEBA-0470-963B-28F09785A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3BF79-AEC0-FBD7-16A3-A9E0B5390F95}"/>
              </a:ext>
            </a:extLst>
          </p:cNvPr>
          <p:cNvSpPr>
            <a:spLocks noGrp="1"/>
          </p:cNvSpPr>
          <p:nvPr>
            <p:ph type="title"/>
          </p:nvPr>
        </p:nvSpPr>
        <p:spPr>
          <a:xfrm>
            <a:off x="810000" y="447188"/>
            <a:ext cx="5933700" cy="970450"/>
          </a:xfrm>
        </p:spPr>
        <p:txBody>
          <a:bodyPr>
            <a:normAutofit/>
          </a:bodyPr>
          <a:lstStyle/>
          <a:p>
            <a:pPr>
              <a:lnSpc>
                <a:spcPct val="90000"/>
              </a:lnSpc>
            </a:pPr>
            <a:r>
              <a:rPr lang="en-US" sz="3100"/>
              <a:t>Task 2 : Generation  |  Evaluation</a:t>
            </a:r>
          </a:p>
        </p:txBody>
      </p:sp>
      <p:sp>
        <p:nvSpPr>
          <p:cNvPr id="3" name="Content Placeholder 2">
            <a:extLst>
              <a:ext uri="{FF2B5EF4-FFF2-40B4-BE49-F238E27FC236}">
                <a16:creationId xmlns:a16="http://schemas.microsoft.com/office/drawing/2014/main" id="{7D873C09-B606-48BF-FCFB-0F93FD3C2450}"/>
              </a:ext>
            </a:extLst>
          </p:cNvPr>
          <p:cNvSpPr>
            <a:spLocks noGrp="1"/>
          </p:cNvSpPr>
          <p:nvPr>
            <p:ph idx="1"/>
          </p:nvPr>
        </p:nvSpPr>
        <p:spPr>
          <a:xfrm>
            <a:off x="818711" y="2352372"/>
            <a:ext cx="5999531" cy="4058440"/>
          </a:xfrm>
        </p:spPr>
        <p:txBody>
          <a:bodyPr>
            <a:normAutofit/>
          </a:bodyPr>
          <a:lstStyle/>
          <a:p>
            <a:pPr marL="0" indent="0">
              <a:lnSpc>
                <a:spcPct val="90000"/>
              </a:lnSpc>
              <a:buNone/>
            </a:pPr>
            <a:r>
              <a:rPr lang="en-US" sz="1500" dirty="0"/>
              <a:t>I was curious what was happening sample by sample, so I took a look.</a:t>
            </a:r>
            <a:br>
              <a:rPr lang="en-US" sz="1500" dirty="0"/>
            </a:br>
            <a:br>
              <a:rPr lang="en-US" sz="1500" dirty="0"/>
            </a:br>
            <a:r>
              <a:rPr lang="en-US" sz="1500" dirty="0"/>
              <a:t>Surprisingly, it seemed like the model was just spitting out garbage – focusing on a few specific characters present in the image and ignoring the rest. It also seemed to mess up the sequence of letters in a few samples, maybe a problem with the positional encoder? Even the number of tokens didn’t seem to be correct, which explains why the WER wasn’t going down (due to the high deletion cost). </a:t>
            </a:r>
          </a:p>
          <a:p>
            <a:pPr marL="0" indent="0">
              <a:lnSpc>
                <a:spcPct val="90000"/>
              </a:lnSpc>
              <a:buNone/>
            </a:pPr>
            <a:endParaRPr lang="en-US" sz="1500" dirty="0"/>
          </a:p>
          <a:p>
            <a:pPr marL="0" indent="0">
              <a:lnSpc>
                <a:spcPct val="90000"/>
              </a:lnSpc>
              <a:buNone/>
            </a:pPr>
            <a:r>
              <a:rPr lang="en-US" sz="1500" dirty="0"/>
              <a:t>Looking around on the internet about this problem, this seems to be a common problem with transformers in similar tasks, like captioning. </a:t>
            </a:r>
          </a:p>
        </p:txBody>
      </p:sp>
      <p:sp>
        <p:nvSpPr>
          <p:cNvPr id="13" name="Rectangle 12">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3" y="321733"/>
            <a:ext cx="4001685" cy="6214533"/>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18DD2E-F3EE-CCCD-8F43-04AB7167EAD8}"/>
              </a:ext>
            </a:extLst>
          </p:cNvPr>
          <p:cNvPicPr>
            <a:picLocks noChangeAspect="1"/>
          </p:cNvPicPr>
          <p:nvPr/>
        </p:nvPicPr>
        <p:blipFill>
          <a:blip r:embed="rId3"/>
          <a:srcRect l="5040" r="6636" b="-5"/>
          <a:stretch/>
        </p:blipFill>
        <p:spPr>
          <a:xfrm>
            <a:off x="8173040" y="569292"/>
            <a:ext cx="3386671" cy="1783080"/>
          </a:xfrm>
          <a:prstGeom prst="rect">
            <a:avLst/>
          </a:prstGeom>
        </p:spPr>
      </p:pic>
      <p:pic>
        <p:nvPicPr>
          <p:cNvPr id="7" name="Picture 6">
            <a:extLst>
              <a:ext uri="{FF2B5EF4-FFF2-40B4-BE49-F238E27FC236}">
                <a16:creationId xmlns:a16="http://schemas.microsoft.com/office/drawing/2014/main" id="{C943E948-A7EB-451D-7FD4-47F5B70A4A4F}"/>
              </a:ext>
            </a:extLst>
          </p:cNvPr>
          <p:cNvPicPr>
            <a:picLocks noChangeAspect="1"/>
          </p:cNvPicPr>
          <p:nvPr/>
        </p:nvPicPr>
        <p:blipFill>
          <a:blip r:embed="rId4"/>
          <a:srcRect l="9120" r="2574" b="-5"/>
          <a:stretch/>
        </p:blipFill>
        <p:spPr>
          <a:xfrm>
            <a:off x="8173367" y="2517024"/>
            <a:ext cx="3386017" cy="1783080"/>
          </a:xfrm>
          <a:prstGeom prst="rect">
            <a:avLst/>
          </a:prstGeom>
        </p:spPr>
      </p:pic>
      <p:pic>
        <p:nvPicPr>
          <p:cNvPr id="8" name="Picture 7">
            <a:extLst>
              <a:ext uri="{FF2B5EF4-FFF2-40B4-BE49-F238E27FC236}">
                <a16:creationId xmlns:a16="http://schemas.microsoft.com/office/drawing/2014/main" id="{CEEFB616-F87B-1E47-C969-6C91EDF64E8A}"/>
              </a:ext>
            </a:extLst>
          </p:cNvPr>
          <p:cNvPicPr>
            <a:picLocks noChangeAspect="1"/>
          </p:cNvPicPr>
          <p:nvPr/>
        </p:nvPicPr>
        <p:blipFill>
          <a:blip r:embed="rId5"/>
          <a:srcRect l="3040" r="8637" b="-5"/>
          <a:stretch/>
        </p:blipFill>
        <p:spPr>
          <a:xfrm>
            <a:off x="8173039" y="4464756"/>
            <a:ext cx="3386672" cy="1783080"/>
          </a:xfrm>
          <a:prstGeom prst="rect">
            <a:avLst/>
          </a:prstGeom>
        </p:spPr>
      </p:pic>
    </p:spTree>
    <p:extLst>
      <p:ext uri="{BB962C8B-B14F-4D97-AF65-F5344CB8AC3E}">
        <p14:creationId xmlns:p14="http://schemas.microsoft.com/office/powerpoint/2010/main" val="4008977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A6D8A68-578A-4D7C-17F3-57687EEA9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07DE4-1DA1-6D3B-9BE0-E6B4F2D80230}"/>
              </a:ext>
            </a:extLst>
          </p:cNvPr>
          <p:cNvSpPr>
            <a:spLocks noGrp="1"/>
          </p:cNvSpPr>
          <p:nvPr>
            <p:ph type="title"/>
          </p:nvPr>
        </p:nvSpPr>
        <p:spPr>
          <a:xfrm>
            <a:off x="810000" y="447188"/>
            <a:ext cx="10571998" cy="970450"/>
          </a:xfrm>
        </p:spPr>
        <p:txBody>
          <a:bodyPr>
            <a:normAutofit/>
          </a:bodyPr>
          <a:lstStyle/>
          <a:p>
            <a:r>
              <a:rPr lang="en-US" dirty="0"/>
              <a:t>Task 2 : Generation  |  Experimentation</a:t>
            </a:r>
          </a:p>
        </p:txBody>
      </p:sp>
      <p:sp>
        <p:nvSpPr>
          <p:cNvPr id="3" name="Content Placeholder 2">
            <a:extLst>
              <a:ext uri="{FF2B5EF4-FFF2-40B4-BE49-F238E27FC236}">
                <a16:creationId xmlns:a16="http://schemas.microsoft.com/office/drawing/2014/main" id="{A5CB1C7E-7D4C-0F97-4600-8C741817901F}"/>
              </a:ext>
            </a:extLst>
          </p:cNvPr>
          <p:cNvSpPr>
            <a:spLocks noGrp="1"/>
          </p:cNvSpPr>
          <p:nvPr>
            <p:ph idx="1"/>
          </p:nvPr>
        </p:nvSpPr>
        <p:spPr>
          <a:xfrm>
            <a:off x="810000" y="2492513"/>
            <a:ext cx="10571998" cy="4059361"/>
          </a:xfrm>
        </p:spPr>
        <p:txBody>
          <a:bodyPr anchor="t">
            <a:normAutofit/>
          </a:bodyPr>
          <a:lstStyle/>
          <a:p>
            <a:pPr marL="0" indent="0">
              <a:buNone/>
            </a:pPr>
            <a:r>
              <a:rPr lang="en-US" sz="1600" dirty="0"/>
              <a:t>Going back to the previous random sequence of letters experiment, I wanted to compare the new architecture with the old one:</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Clearly, the new architecture performs better (despite being trained for less than half the epochs).</a:t>
            </a:r>
          </a:p>
        </p:txBody>
      </p:sp>
      <p:grpSp>
        <p:nvGrpSpPr>
          <p:cNvPr id="9" name="Group 8">
            <a:extLst>
              <a:ext uri="{FF2B5EF4-FFF2-40B4-BE49-F238E27FC236}">
                <a16:creationId xmlns:a16="http://schemas.microsoft.com/office/drawing/2014/main" id="{FF8E87D9-A315-D2E6-DDBC-4BF7A9AA57A1}"/>
              </a:ext>
            </a:extLst>
          </p:cNvPr>
          <p:cNvGrpSpPr/>
          <p:nvPr/>
        </p:nvGrpSpPr>
        <p:grpSpPr>
          <a:xfrm>
            <a:off x="2209799" y="3263808"/>
            <a:ext cx="7772400" cy="917432"/>
            <a:chOff x="2209799" y="3263808"/>
            <a:chExt cx="7772400" cy="917432"/>
          </a:xfrm>
        </p:grpSpPr>
        <p:pic>
          <p:nvPicPr>
            <p:cNvPr id="7" name="Picture 6">
              <a:extLst>
                <a:ext uri="{FF2B5EF4-FFF2-40B4-BE49-F238E27FC236}">
                  <a16:creationId xmlns:a16="http://schemas.microsoft.com/office/drawing/2014/main" id="{E67C8245-B38C-4F55-2FD7-095BE2256D09}"/>
                </a:ext>
              </a:extLst>
            </p:cNvPr>
            <p:cNvPicPr>
              <a:picLocks noChangeAspect="1"/>
            </p:cNvPicPr>
            <p:nvPr/>
          </p:nvPicPr>
          <p:blipFill>
            <a:blip r:embed="rId3"/>
            <a:stretch>
              <a:fillRect/>
            </a:stretch>
          </p:blipFill>
          <p:spPr>
            <a:xfrm>
              <a:off x="2209799" y="3263808"/>
              <a:ext cx="7772400" cy="680242"/>
            </a:xfrm>
            <a:prstGeom prst="rect">
              <a:avLst/>
            </a:prstGeom>
          </p:spPr>
        </p:pic>
        <p:sp>
          <p:nvSpPr>
            <p:cNvPr id="8" name="TextBox 7">
              <a:extLst>
                <a:ext uri="{FF2B5EF4-FFF2-40B4-BE49-F238E27FC236}">
                  <a16:creationId xmlns:a16="http://schemas.microsoft.com/office/drawing/2014/main" id="{614E7592-F362-ED08-E58B-02FBCC2C47A0}"/>
                </a:ext>
              </a:extLst>
            </p:cNvPr>
            <p:cNvSpPr txBox="1"/>
            <p:nvPr/>
          </p:nvSpPr>
          <p:spPr>
            <a:xfrm>
              <a:off x="5351244" y="3904241"/>
              <a:ext cx="1489510" cy="276999"/>
            </a:xfrm>
            <a:prstGeom prst="rect">
              <a:avLst/>
            </a:prstGeom>
            <a:noFill/>
          </p:spPr>
          <p:txBody>
            <a:bodyPr wrap="none" rtlCol="0">
              <a:spAutoFit/>
            </a:bodyPr>
            <a:lstStyle/>
            <a:p>
              <a:r>
                <a:rPr lang="en-US" sz="1200" dirty="0"/>
                <a:t>New architecture</a:t>
              </a:r>
            </a:p>
          </p:txBody>
        </p:sp>
      </p:grpSp>
      <p:grpSp>
        <p:nvGrpSpPr>
          <p:cNvPr id="12" name="Group 11">
            <a:extLst>
              <a:ext uri="{FF2B5EF4-FFF2-40B4-BE49-F238E27FC236}">
                <a16:creationId xmlns:a16="http://schemas.microsoft.com/office/drawing/2014/main" id="{0D1E32F6-E85D-3269-FE67-B07FDC350DC6}"/>
              </a:ext>
            </a:extLst>
          </p:cNvPr>
          <p:cNvGrpSpPr/>
          <p:nvPr/>
        </p:nvGrpSpPr>
        <p:grpSpPr>
          <a:xfrm>
            <a:off x="2209799" y="4504331"/>
            <a:ext cx="7772400" cy="950099"/>
            <a:chOff x="2209799" y="4504331"/>
            <a:chExt cx="7772400" cy="950099"/>
          </a:xfrm>
        </p:grpSpPr>
        <p:pic>
          <p:nvPicPr>
            <p:cNvPr id="10" name="Picture 9">
              <a:extLst>
                <a:ext uri="{FF2B5EF4-FFF2-40B4-BE49-F238E27FC236}">
                  <a16:creationId xmlns:a16="http://schemas.microsoft.com/office/drawing/2014/main" id="{A169DDFC-4409-8954-DF21-4082BC6B7030}"/>
                </a:ext>
              </a:extLst>
            </p:cNvPr>
            <p:cNvPicPr>
              <a:picLocks noChangeAspect="1"/>
            </p:cNvPicPr>
            <p:nvPr/>
          </p:nvPicPr>
          <p:blipFill>
            <a:blip r:embed="rId4"/>
            <a:stretch>
              <a:fillRect/>
            </a:stretch>
          </p:blipFill>
          <p:spPr>
            <a:xfrm>
              <a:off x="2209799" y="4504331"/>
              <a:ext cx="7772400" cy="673100"/>
            </a:xfrm>
            <a:prstGeom prst="rect">
              <a:avLst/>
            </a:prstGeom>
          </p:spPr>
        </p:pic>
        <p:sp>
          <p:nvSpPr>
            <p:cNvPr id="11" name="TextBox 10">
              <a:extLst>
                <a:ext uri="{FF2B5EF4-FFF2-40B4-BE49-F238E27FC236}">
                  <a16:creationId xmlns:a16="http://schemas.microsoft.com/office/drawing/2014/main" id="{037C9393-4D0D-9D53-6E09-972268826EC2}"/>
                </a:ext>
              </a:extLst>
            </p:cNvPr>
            <p:cNvSpPr txBox="1"/>
            <p:nvPr/>
          </p:nvSpPr>
          <p:spPr>
            <a:xfrm>
              <a:off x="5218996" y="5177431"/>
              <a:ext cx="1754006" cy="276999"/>
            </a:xfrm>
            <a:prstGeom prst="rect">
              <a:avLst/>
            </a:prstGeom>
            <a:noFill/>
          </p:spPr>
          <p:txBody>
            <a:bodyPr wrap="none" rtlCol="0">
              <a:spAutoFit/>
            </a:bodyPr>
            <a:lstStyle/>
            <a:p>
              <a:r>
                <a:rPr lang="en-US" sz="1200" dirty="0"/>
                <a:t>Previous architecture</a:t>
              </a:r>
            </a:p>
          </p:txBody>
        </p:sp>
      </p:grpSp>
    </p:spTree>
    <p:extLst>
      <p:ext uri="{BB962C8B-B14F-4D97-AF65-F5344CB8AC3E}">
        <p14:creationId xmlns:p14="http://schemas.microsoft.com/office/powerpoint/2010/main" val="370473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5AFD-BB08-70D7-7D17-D977FFC19455}"/>
              </a:ext>
            </a:extLst>
          </p:cNvPr>
          <p:cNvSpPr>
            <a:spLocks noGrp="1"/>
          </p:cNvSpPr>
          <p:nvPr>
            <p:ph type="title"/>
          </p:nvPr>
        </p:nvSpPr>
        <p:spPr/>
        <p:txBody>
          <a:bodyPr/>
          <a:lstStyle/>
          <a:p>
            <a:r>
              <a:rPr lang="en-US" dirty="0"/>
              <a:t>Task 1 : Classification  |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DB10D3-4E9F-57FE-095A-99BE41D2CE4F}"/>
                  </a:ext>
                </a:extLst>
              </p:cNvPr>
              <p:cNvSpPr>
                <a:spLocks noGrp="1"/>
              </p:cNvSpPr>
              <p:nvPr>
                <p:ph idx="1"/>
              </p:nvPr>
            </p:nvSpPr>
            <p:spPr>
              <a:xfrm>
                <a:off x="818712" y="2222287"/>
                <a:ext cx="10554574" cy="4379235"/>
              </a:xfrm>
            </p:spPr>
            <p:txBody>
              <a:bodyPr/>
              <a:lstStyle/>
              <a:p>
                <a:pPr marL="0" indent="0">
                  <a:buNone/>
                </a:pPr>
                <a:r>
                  <a:rPr lang="en-US" dirty="0"/>
                  <a:t>With the basis of the dataset all ready, I proceeded onto task 1 – classifying images from a 100 selected words. My initial plan for the architecture was to use three convolutional layers, with a linear layer. I was going to use Cross-Entropy Loss and the Adam Optimizer with a learning rate of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=0.001</m:t>
                    </m:r>
                  </m:oMath>
                </a14:m>
                <a:r>
                  <a:rPr lang="en-US" dirty="0"/>
                  <a:t>. I decided to let the model train for 20 epochs, then see where to change things.</a:t>
                </a:r>
              </a:p>
              <a:p>
                <a:pPr marL="0" indent="0">
                  <a:buNone/>
                </a:pPr>
                <a:endParaRPr lang="en-US" dirty="0"/>
              </a:p>
              <a:p>
                <a:pPr marL="0" indent="0">
                  <a:buNone/>
                </a:pPr>
                <a:r>
                  <a:rPr lang="en-US" dirty="0"/>
                  <a:t>I split my dataset of 13,000 words into train/val partitions, with a ratio of 80:20. When I started training the model, I noticed that I would get very big jumps in the cost of the val dataset (from 0.5 to 112!), but my train cost had a continuous smooth reduction. This led me to believe that the model might be overfitting. To combat this, I added dropout with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=0.4</m:t>
                    </m:r>
                  </m:oMath>
                </a14:m>
                <a:r>
                  <a:rPr lang="en-US" dirty="0"/>
                  <a:t>, which didn’t really help results.</a:t>
                </a:r>
              </a:p>
            </p:txBody>
          </p:sp>
        </mc:Choice>
        <mc:Fallback xmlns="">
          <p:sp>
            <p:nvSpPr>
              <p:cNvPr id="3" name="Content Placeholder 2">
                <a:extLst>
                  <a:ext uri="{FF2B5EF4-FFF2-40B4-BE49-F238E27FC236}">
                    <a16:creationId xmlns:a16="http://schemas.microsoft.com/office/drawing/2014/main" id="{02DB10D3-4E9F-57FE-095A-99BE41D2CE4F}"/>
                  </a:ext>
                </a:extLst>
              </p:cNvPr>
              <p:cNvSpPr>
                <a:spLocks noGrp="1" noRot="1" noChangeAspect="1" noMove="1" noResize="1" noEditPoints="1" noAdjustHandles="1" noChangeArrowheads="1" noChangeShapeType="1" noTextEdit="1"/>
              </p:cNvSpPr>
              <p:nvPr>
                <p:ph idx="1"/>
              </p:nvPr>
            </p:nvSpPr>
            <p:spPr>
              <a:xfrm>
                <a:off x="818712" y="2222287"/>
                <a:ext cx="10554574" cy="437923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8962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87BC865-1122-A7E1-8ECC-6D462FFE8F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6A8D4-9C9E-C889-3B1C-2D0138C7AAA7}"/>
              </a:ext>
            </a:extLst>
          </p:cNvPr>
          <p:cNvSpPr>
            <a:spLocks noGrp="1"/>
          </p:cNvSpPr>
          <p:nvPr>
            <p:ph type="title"/>
          </p:nvPr>
        </p:nvSpPr>
        <p:spPr>
          <a:xfrm>
            <a:off x="810000" y="447188"/>
            <a:ext cx="10571998" cy="970450"/>
          </a:xfrm>
        </p:spPr>
        <p:txBody>
          <a:bodyPr>
            <a:normAutofit/>
          </a:bodyPr>
          <a:lstStyle/>
          <a:p>
            <a:r>
              <a:rPr lang="en-US" dirty="0"/>
              <a:t>Task 2 : Generation  |  Conclusion</a:t>
            </a:r>
          </a:p>
        </p:txBody>
      </p:sp>
      <p:sp>
        <p:nvSpPr>
          <p:cNvPr id="3" name="Content Placeholder 2">
            <a:extLst>
              <a:ext uri="{FF2B5EF4-FFF2-40B4-BE49-F238E27FC236}">
                <a16:creationId xmlns:a16="http://schemas.microsoft.com/office/drawing/2014/main" id="{D86DFADC-EDF6-520A-D054-F5883FC4AA38}"/>
              </a:ext>
            </a:extLst>
          </p:cNvPr>
          <p:cNvSpPr>
            <a:spLocks noGrp="1"/>
          </p:cNvSpPr>
          <p:nvPr>
            <p:ph idx="1"/>
          </p:nvPr>
        </p:nvSpPr>
        <p:spPr>
          <a:xfrm>
            <a:off x="810000" y="2492514"/>
            <a:ext cx="10571998" cy="3645894"/>
          </a:xfrm>
        </p:spPr>
        <p:txBody>
          <a:bodyPr anchor="ctr">
            <a:normAutofit/>
          </a:bodyPr>
          <a:lstStyle/>
          <a:p>
            <a:pPr marL="0" indent="0">
              <a:buNone/>
            </a:pPr>
            <a:r>
              <a:rPr lang="en-US" dirty="0"/>
              <a:t>With these results, I am satisfied with the performance of the model.</a:t>
            </a:r>
            <a:br>
              <a:rPr lang="en-US" dirty="0"/>
            </a:br>
            <a:br>
              <a:rPr lang="en-US" dirty="0"/>
            </a:br>
            <a:r>
              <a:rPr lang="en-US" dirty="0"/>
              <a:t>I would definitely like to explore other architectures, spend some more time investigating the reason the transformer stops learning so early. My current guess is that I didn’t have enough data, but I didn’t have enough time to try and train a model with even more data. I would also like to go back to simpler architectures, try out CRNNs, maybe some simple segmentation models. </a:t>
            </a:r>
          </a:p>
        </p:txBody>
      </p:sp>
    </p:spTree>
    <p:extLst>
      <p:ext uri="{BB962C8B-B14F-4D97-AF65-F5344CB8AC3E}">
        <p14:creationId xmlns:p14="http://schemas.microsoft.com/office/powerpoint/2010/main" val="752829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5DAE-B90D-3266-5556-DFC360DB05DD}"/>
              </a:ext>
            </a:extLst>
          </p:cNvPr>
          <p:cNvSpPr>
            <a:spLocks noGrp="1"/>
          </p:cNvSpPr>
          <p:nvPr>
            <p:ph type="title"/>
          </p:nvPr>
        </p:nvSpPr>
        <p:spPr/>
        <p:txBody>
          <a:bodyPr/>
          <a:lstStyle/>
          <a:p>
            <a:r>
              <a:rPr lang="en-US" dirty="0"/>
              <a:t>Bonus Task  |  Training</a:t>
            </a:r>
          </a:p>
        </p:txBody>
      </p:sp>
      <p:sp>
        <p:nvSpPr>
          <p:cNvPr id="3" name="Content Placeholder 2">
            <a:extLst>
              <a:ext uri="{FF2B5EF4-FFF2-40B4-BE49-F238E27FC236}">
                <a16:creationId xmlns:a16="http://schemas.microsoft.com/office/drawing/2014/main" id="{01D81BD6-36F3-09C6-93BD-948469D7B51E}"/>
              </a:ext>
            </a:extLst>
          </p:cNvPr>
          <p:cNvSpPr>
            <a:spLocks noGrp="1"/>
          </p:cNvSpPr>
          <p:nvPr>
            <p:ph idx="1"/>
          </p:nvPr>
        </p:nvSpPr>
        <p:spPr>
          <a:xfrm>
            <a:off x="810000" y="2500583"/>
            <a:ext cx="10571998" cy="4281880"/>
          </a:xfrm>
        </p:spPr>
        <p:txBody>
          <a:bodyPr anchor="t"/>
          <a:lstStyle/>
          <a:p>
            <a:pPr marL="0" indent="0">
              <a:buNone/>
            </a:pPr>
            <a:r>
              <a:rPr lang="en-US" dirty="0"/>
              <a:t>For this bonus task, I decided to go with my transformer-based architecture, as I felt that would have more capability at capturing the difference between the green and red backgrounds. I decided to just train the model on the bonus dataset I created and see what kind of results I get. I decided to train the model for 20 epochs, but terminated it early as the model had converged for the val dataset.</a:t>
            </a:r>
          </a:p>
          <a:p>
            <a:pPr marL="0" indent="0">
              <a:buNone/>
            </a:pPr>
            <a:endParaRPr lang="en-US" dirty="0"/>
          </a:p>
        </p:txBody>
      </p:sp>
      <p:pic>
        <p:nvPicPr>
          <p:cNvPr id="5" name="Picture 4" descr="A screenshot of a computer&#10;&#10;AI-generated content may be incorrect.">
            <a:extLst>
              <a:ext uri="{FF2B5EF4-FFF2-40B4-BE49-F238E27FC236}">
                <a16:creationId xmlns:a16="http://schemas.microsoft.com/office/drawing/2014/main" id="{1E094F3D-867C-4571-775B-0327FAB97C27}"/>
              </a:ext>
            </a:extLst>
          </p:cNvPr>
          <p:cNvPicPr>
            <a:picLocks noChangeAspect="1"/>
          </p:cNvPicPr>
          <p:nvPr/>
        </p:nvPicPr>
        <p:blipFill>
          <a:blip r:embed="rId3"/>
          <a:srcRect t="51863" b="244"/>
          <a:stretch/>
        </p:blipFill>
        <p:spPr>
          <a:xfrm>
            <a:off x="2209799" y="4260706"/>
            <a:ext cx="7772400" cy="1920240"/>
          </a:xfrm>
          <a:prstGeom prst="rect">
            <a:avLst/>
          </a:prstGeom>
        </p:spPr>
      </p:pic>
    </p:spTree>
    <p:extLst>
      <p:ext uri="{BB962C8B-B14F-4D97-AF65-F5344CB8AC3E}">
        <p14:creationId xmlns:p14="http://schemas.microsoft.com/office/powerpoint/2010/main" val="15660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3107A-D49E-0F2A-0794-91FA59AE3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BCA75-E86A-B0BC-C5D2-563B55DF4344}"/>
              </a:ext>
            </a:extLst>
          </p:cNvPr>
          <p:cNvSpPr>
            <a:spLocks noGrp="1"/>
          </p:cNvSpPr>
          <p:nvPr>
            <p:ph type="title"/>
          </p:nvPr>
        </p:nvSpPr>
        <p:spPr/>
        <p:txBody>
          <a:bodyPr/>
          <a:lstStyle/>
          <a:p>
            <a:r>
              <a:rPr lang="en-US" dirty="0"/>
              <a:t>Bonus Task  |  Evaluation</a:t>
            </a:r>
          </a:p>
        </p:txBody>
      </p:sp>
      <p:sp>
        <p:nvSpPr>
          <p:cNvPr id="3" name="Content Placeholder 2">
            <a:extLst>
              <a:ext uri="{FF2B5EF4-FFF2-40B4-BE49-F238E27FC236}">
                <a16:creationId xmlns:a16="http://schemas.microsoft.com/office/drawing/2014/main" id="{8C56FCDF-10AB-67BF-9134-536CBDA786D0}"/>
              </a:ext>
            </a:extLst>
          </p:cNvPr>
          <p:cNvSpPr>
            <a:spLocks noGrp="1"/>
          </p:cNvSpPr>
          <p:nvPr>
            <p:ph idx="1"/>
          </p:nvPr>
        </p:nvSpPr>
        <p:spPr>
          <a:xfrm>
            <a:off x="810000" y="2500583"/>
            <a:ext cx="10571998" cy="4281880"/>
          </a:xfrm>
        </p:spPr>
        <p:txBody>
          <a:bodyPr anchor="t">
            <a:normAutofit/>
          </a:bodyPr>
          <a:lstStyle/>
          <a:p>
            <a:pPr marL="0" indent="0">
              <a:buNone/>
            </a:pPr>
            <a:r>
              <a:rPr lang="en-US" sz="1600" dirty="0"/>
              <a:t>I felt the best way to quantify these results was to compare them to how the Task 2 transformer model performed on the test dataset and obviously how a random baseline would perform.</a:t>
            </a:r>
          </a:p>
        </p:txBody>
      </p:sp>
      <p:grpSp>
        <p:nvGrpSpPr>
          <p:cNvPr id="13" name="Group 12">
            <a:extLst>
              <a:ext uri="{FF2B5EF4-FFF2-40B4-BE49-F238E27FC236}">
                <a16:creationId xmlns:a16="http://schemas.microsoft.com/office/drawing/2014/main" id="{D85F1467-F7B2-67C8-3C9E-06612F998677}"/>
              </a:ext>
            </a:extLst>
          </p:cNvPr>
          <p:cNvGrpSpPr/>
          <p:nvPr/>
        </p:nvGrpSpPr>
        <p:grpSpPr>
          <a:xfrm>
            <a:off x="2209800" y="3305072"/>
            <a:ext cx="7772400" cy="782520"/>
            <a:chOff x="1431732" y="3644592"/>
            <a:chExt cx="7772400" cy="782520"/>
          </a:xfrm>
        </p:grpSpPr>
        <p:pic>
          <p:nvPicPr>
            <p:cNvPr id="10" name="Picture 9">
              <a:extLst>
                <a:ext uri="{FF2B5EF4-FFF2-40B4-BE49-F238E27FC236}">
                  <a16:creationId xmlns:a16="http://schemas.microsoft.com/office/drawing/2014/main" id="{044AC1C5-28CA-DAA7-A7AB-97EF97D289B7}"/>
                </a:ext>
              </a:extLst>
            </p:cNvPr>
            <p:cNvPicPr>
              <a:picLocks noChangeAspect="1"/>
            </p:cNvPicPr>
            <p:nvPr/>
          </p:nvPicPr>
          <p:blipFill>
            <a:blip r:embed="rId3"/>
            <a:stretch>
              <a:fillRect/>
            </a:stretch>
          </p:blipFill>
          <p:spPr>
            <a:xfrm>
              <a:off x="1431732" y="3644592"/>
              <a:ext cx="7772400" cy="505521"/>
            </a:xfrm>
            <a:prstGeom prst="rect">
              <a:avLst/>
            </a:prstGeom>
          </p:spPr>
        </p:pic>
        <p:sp>
          <p:nvSpPr>
            <p:cNvPr id="11" name="TextBox 10">
              <a:extLst>
                <a:ext uri="{FF2B5EF4-FFF2-40B4-BE49-F238E27FC236}">
                  <a16:creationId xmlns:a16="http://schemas.microsoft.com/office/drawing/2014/main" id="{C575290F-0533-5A5C-2FBD-B97EB7DE30F4}"/>
                </a:ext>
              </a:extLst>
            </p:cNvPr>
            <p:cNvSpPr txBox="1"/>
            <p:nvPr/>
          </p:nvSpPr>
          <p:spPr>
            <a:xfrm>
              <a:off x="4569971" y="4150113"/>
              <a:ext cx="1495922" cy="276999"/>
            </a:xfrm>
            <a:prstGeom prst="rect">
              <a:avLst/>
            </a:prstGeom>
            <a:noFill/>
          </p:spPr>
          <p:txBody>
            <a:bodyPr wrap="none" rtlCol="0">
              <a:spAutoFit/>
            </a:bodyPr>
            <a:lstStyle/>
            <a:p>
              <a:r>
                <a:rPr lang="en-US" sz="1200" dirty="0"/>
                <a:t>Random baseline</a:t>
              </a:r>
            </a:p>
          </p:txBody>
        </p:sp>
      </p:grpSp>
      <p:grpSp>
        <p:nvGrpSpPr>
          <p:cNvPr id="14" name="Group 13">
            <a:extLst>
              <a:ext uri="{FF2B5EF4-FFF2-40B4-BE49-F238E27FC236}">
                <a16:creationId xmlns:a16="http://schemas.microsoft.com/office/drawing/2014/main" id="{FCC8CABD-F3FF-3D46-F561-286A3B578A41}"/>
              </a:ext>
            </a:extLst>
          </p:cNvPr>
          <p:cNvGrpSpPr/>
          <p:nvPr/>
        </p:nvGrpSpPr>
        <p:grpSpPr>
          <a:xfrm>
            <a:off x="2209800" y="4287507"/>
            <a:ext cx="7772400" cy="819259"/>
            <a:chOff x="1431732" y="4627027"/>
            <a:chExt cx="7772400" cy="819259"/>
          </a:xfrm>
        </p:grpSpPr>
        <p:pic>
          <p:nvPicPr>
            <p:cNvPr id="8" name="Picture 7">
              <a:extLst>
                <a:ext uri="{FF2B5EF4-FFF2-40B4-BE49-F238E27FC236}">
                  <a16:creationId xmlns:a16="http://schemas.microsoft.com/office/drawing/2014/main" id="{C80A3E67-E5FD-41D9-85BC-2BF42836F45D}"/>
                </a:ext>
              </a:extLst>
            </p:cNvPr>
            <p:cNvPicPr>
              <a:picLocks noChangeAspect="1"/>
            </p:cNvPicPr>
            <p:nvPr/>
          </p:nvPicPr>
          <p:blipFill>
            <a:blip r:embed="rId4"/>
            <a:stretch>
              <a:fillRect/>
            </a:stretch>
          </p:blipFill>
          <p:spPr>
            <a:xfrm>
              <a:off x="1431732" y="4627027"/>
              <a:ext cx="7772400" cy="542260"/>
            </a:xfrm>
            <a:prstGeom prst="rect">
              <a:avLst/>
            </a:prstGeom>
          </p:spPr>
        </p:pic>
        <p:sp>
          <p:nvSpPr>
            <p:cNvPr id="12" name="TextBox 11">
              <a:extLst>
                <a:ext uri="{FF2B5EF4-FFF2-40B4-BE49-F238E27FC236}">
                  <a16:creationId xmlns:a16="http://schemas.microsoft.com/office/drawing/2014/main" id="{036B5004-B3FA-75BF-D047-9D0033E7C8B3}"/>
                </a:ext>
              </a:extLst>
            </p:cNvPr>
            <p:cNvSpPr txBox="1"/>
            <p:nvPr/>
          </p:nvSpPr>
          <p:spPr>
            <a:xfrm>
              <a:off x="4569971" y="5169287"/>
              <a:ext cx="1521570" cy="276999"/>
            </a:xfrm>
            <a:prstGeom prst="rect">
              <a:avLst/>
            </a:prstGeom>
            <a:noFill/>
          </p:spPr>
          <p:txBody>
            <a:bodyPr wrap="none" rtlCol="0">
              <a:spAutoFit/>
            </a:bodyPr>
            <a:lstStyle/>
            <a:p>
              <a:r>
                <a:rPr lang="en-US" sz="1200" dirty="0"/>
                <a:t>Task 2 Transformer</a:t>
              </a:r>
            </a:p>
          </p:txBody>
        </p:sp>
      </p:grpSp>
      <p:grpSp>
        <p:nvGrpSpPr>
          <p:cNvPr id="16" name="Group 15">
            <a:extLst>
              <a:ext uri="{FF2B5EF4-FFF2-40B4-BE49-F238E27FC236}">
                <a16:creationId xmlns:a16="http://schemas.microsoft.com/office/drawing/2014/main" id="{6C55DDC4-C661-1994-68DE-E5D7332E37AB}"/>
              </a:ext>
            </a:extLst>
          </p:cNvPr>
          <p:cNvGrpSpPr/>
          <p:nvPr/>
        </p:nvGrpSpPr>
        <p:grpSpPr>
          <a:xfrm>
            <a:off x="2209800" y="5306681"/>
            <a:ext cx="7772400" cy="870311"/>
            <a:chOff x="1431732" y="5646201"/>
            <a:chExt cx="7772400" cy="870311"/>
          </a:xfrm>
        </p:grpSpPr>
        <p:pic>
          <p:nvPicPr>
            <p:cNvPr id="6" name="Picture 5">
              <a:extLst>
                <a:ext uri="{FF2B5EF4-FFF2-40B4-BE49-F238E27FC236}">
                  <a16:creationId xmlns:a16="http://schemas.microsoft.com/office/drawing/2014/main" id="{3D7DA93E-68A7-9C11-C760-C6B7DBEDF2EC}"/>
                </a:ext>
              </a:extLst>
            </p:cNvPr>
            <p:cNvPicPr>
              <a:picLocks noChangeAspect="1"/>
            </p:cNvPicPr>
            <p:nvPr/>
          </p:nvPicPr>
          <p:blipFill>
            <a:blip r:embed="rId5"/>
            <a:stretch>
              <a:fillRect/>
            </a:stretch>
          </p:blipFill>
          <p:spPr>
            <a:xfrm>
              <a:off x="1431732" y="5646201"/>
              <a:ext cx="7772400" cy="593312"/>
            </a:xfrm>
            <a:prstGeom prst="rect">
              <a:avLst/>
            </a:prstGeom>
          </p:spPr>
        </p:pic>
        <p:sp>
          <p:nvSpPr>
            <p:cNvPr id="15" name="TextBox 14">
              <a:extLst>
                <a:ext uri="{FF2B5EF4-FFF2-40B4-BE49-F238E27FC236}">
                  <a16:creationId xmlns:a16="http://schemas.microsoft.com/office/drawing/2014/main" id="{5D00265B-20F6-CD23-E3AF-D245C44C2E51}"/>
                </a:ext>
              </a:extLst>
            </p:cNvPr>
            <p:cNvSpPr txBox="1"/>
            <p:nvPr/>
          </p:nvSpPr>
          <p:spPr>
            <a:xfrm>
              <a:off x="4557147" y="6239513"/>
              <a:ext cx="1521570" cy="276999"/>
            </a:xfrm>
            <a:prstGeom prst="rect">
              <a:avLst/>
            </a:prstGeom>
            <a:noFill/>
          </p:spPr>
          <p:txBody>
            <a:bodyPr wrap="none" rtlCol="0">
              <a:spAutoFit/>
            </a:bodyPr>
            <a:lstStyle/>
            <a:p>
              <a:r>
                <a:rPr lang="en-US" sz="1200" dirty="0"/>
                <a:t>Bonus Transformer</a:t>
              </a:r>
            </a:p>
          </p:txBody>
        </p:sp>
      </p:grpSp>
    </p:spTree>
    <p:extLst>
      <p:ext uri="{BB962C8B-B14F-4D97-AF65-F5344CB8AC3E}">
        <p14:creationId xmlns:p14="http://schemas.microsoft.com/office/powerpoint/2010/main" val="399623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71652-7E93-F207-7311-0A458CA884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0326E-2455-6A5B-C03C-BD854F6B79C1}"/>
              </a:ext>
            </a:extLst>
          </p:cNvPr>
          <p:cNvSpPr>
            <a:spLocks noGrp="1"/>
          </p:cNvSpPr>
          <p:nvPr>
            <p:ph type="title"/>
          </p:nvPr>
        </p:nvSpPr>
        <p:spPr/>
        <p:txBody>
          <a:bodyPr/>
          <a:lstStyle/>
          <a:p>
            <a:r>
              <a:rPr lang="en-US" dirty="0"/>
              <a:t>Bonus Task  |  Conclusion</a:t>
            </a:r>
          </a:p>
        </p:txBody>
      </p:sp>
      <p:sp>
        <p:nvSpPr>
          <p:cNvPr id="3" name="Content Placeholder 2">
            <a:extLst>
              <a:ext uri="{FF2B5EF4-FFF2-40B4-BE49-F238E27FC236}">
                <a16:creationId xmlns:a16="http://schemas.microsoft.com/office/drawing/2014/main" id="{90A58621-291E-F8E6-0DA2-CD6DBAE14385}"/>
              </a:ext>
            </a:extLst>
          </p:cNvPr>
          <p:cNvSpPr>
            <a:spLocks noGrp="1"/>
          </p:cNvSpPr>
          <p:nvPr>
            <p:ph idx="1"/>
          </p:nvPr>
        </p:nvSpPr>
        <p:spPr>
          <a:xfrm>
            <a:off x="810000" y="2500583"/>
            <a:ext cx="10571998" cy="3808777"/>
          </a:xfrm>
        </p:spPr>
        <p:txBody>
          <a:bodyPr anchor="ctr">
            <a:normAutofit/>
          </a:bodyPr>
          <a:lstStyle/>
          <a:p>
            <a:pPr marL="0" indent="0">
              <a:buNone/>
            </a:pPr>
            <a:r>
              <a:rPr lang="en-US" sz="1600" dirty="0"/>
              <a:t>Clearly, the architecture is capable of learning that green images must be read in forward, and that red images must be read in reverse. This is inferred off the fact that the newly trained model does much much better than the transformer trained on the task 2 dataset, which surprisingly got a horrible score. </a:t>
            </a:r>
          </a:p>
          <a:p>
            <a:pPr marL="0" indent="0">
              <a:buNone/>
            </a:pPr>
            <a:endParaRPr lang="en-US" sz="1600" dirty="0"/>
          </a:p>
          <a:p>
            <a:pPr marL="0" indent="0">
              <a:buNone/>
            </a:pPr>
            <a:r>
              <a:rPr lang="en-US" sz="1600" dirty="0"/>
              <a:t>I decided that this task was completed, because any attempts to improve the results would require much more data and compute (something I didn’t have) or required time to research and implement a new architecture (also something I didn’t have).</a:t>
            </a:r>
          </a:p>
        </p:txBody>
      </p:sp>
    </p:spTree>
    <p:extLst>
      <p:ext uri="{BB962C8B-B14F-4D97-AF65-F5344CB8AC3E}">
        <p14:creationId xmlns:p14="http://schemas.microsoft.com/office/powerpoint/2010/main" val="1194175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C8C56-5247-82E5-A2F6-8AC40EA0F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46CF1-E747-997D-CDD6-F43A3199403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042C037-4A8E-9F19-1332-E75AFE80CFF4}"/>
              </a:ext>
            </a:extLst>
          </p:cNvPr>
          <p:cNvSpPr>
            <a:spLocks noGrp="1"/>
          </p:cNvSpPr>
          <p:nvPr>
            <p:ph idx="1"/>
          </p:nvPr>
        </p:nvSpPr>
        <p:spPr>
          <a:xfrm>
            <a:off x="818712" y="2131715"/>
            <a:ext cx="10554574" cy="4279097"/>
          </a:xfrm>
        </p:spPr>
        <p:txBody>
          <a:bodyPr/>
          <a:lstStyle/>
          <a:p>
            <a:pPr marL="0" indent="0">
              <a:buNone/>
            </a:pPr>
            <a:r>
              <a:rPr lang="en-US" dirty="0"/>
              <a:t>In this project, I explored Captcha Recognition using Computer Vision, navigating through dataset creation, classification, and sequence generation. The journey involved overcoming challenges with dataset design, refining model architectures, and experimenting with different approaches to achieve optimal performance.</a:t>
            </a:r>
          </a:p>
          <a:p>
            <a:pPr marL="0" indent="0">
              <a:buNone/>
            </a:pPr>
            <a:endParaRPr lang="en-US" dirty="0"/>
          </a:p>
          <a:p>
            <a:pPr marL="0" indent="0">
              <a:buNone/>
            </a:pPr>
            <a:r>
              <a:rPr lang="en-US" dirty="0"/>
              <a:t>For classification, I achieved a strong 93.26% accuracy using a CNN-based model. For generation, an Attention-based Encoder-Decoder model initially showed promising results but struggled with generalization. After experimenting with dataset variations and architectural choices, I switched to a Transformer-based approach, which demonstrated improvements but introduced new challenges, such as lack of sequential processing.</a:t>
            </a:r>
          </a:p>
        </p:txBody>
      </p:sp>
    </p:spTree>
    <p:extLst>
      <p:ext uri="{BB962C8B-B14F-4D97-AF65-F5344CB8AC3E}">
        <p14:creationId xmlns:p14="http://schemas.microsoft.com/office/powerpoint/2010/main" val="495111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8195-4D2B-3925-4010-E8FE7E7052F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E3AF591-118F-9AC7-5A57-9529F9431EE4}"/>
              </a:ext>
            </a:extLst>
          </p:cNvPr>
          <p:cNvSpPr>
            <a:spLocks noGrp="1"/>
          </p:cNvSpPr>
          <p:nvPr>
            <p:ph idx="1"/>
          </p:nvPr>
        </p:nvSpPr>
        <p:spPr>
          <a:xfrm>
            <a:off x="818712" y="2222287"/>
            <a:ext cx="10554574" cy="4279097"/>
          </a:xfrm>
        </p:spPr>
        <p:txBody>
          <a:bodyPr/>
          <a:lstStyle/>
          <a:p>
            <a:pPr marL="0" indent="0">
              <a:buNone/>
            </a:pPr>
            <a:r>
              <a:rPr lang="en-US" dirty="0"/>
              <a:t>Overall, this task helped me learn a lot of new concepts ranging from the basics such as RNNs all the way up to Transformers. I really enjoyed the experimentation process, playing around with hyperparameters for the current architecture and trying to learn about other architectures while the model trained. I’m looking forward to working on this task later in my free time, hopefully I’ll be able to get better results </a:t>
            </a:r>
            <a:r>
              <a:rPr lang="en-US" dirty="0">
                <a:sym typeface="Wingdings" pitchFamily="2" charset="2"/>
              </a:rPr>
              <a:t>.</a:t>
            </a:r>
          </a:p>
          <a:p>
            <a:pPr marL="0" indent="0">
              <a:buNone/>
            </a:pPr>
            <a:endParaRPr lang="en-US" dirty="0">
              <a:sym typeface="Wingdings" pitchFamily="2" charset="2"/>
            </a:endParaRPr>
          </a:p>
          <a:p>
            <a:pPr marL="0" indent="0">
              <a:buNone/>
            </a:pPr>
            <a:r>
              <a:rPr lang="en-US" dirty="0">
                <a:sym typeface="Wingdings" pitchFamily="2" charset="2"/>
              </a:rPr>
              <a:t>Going ahead, my main steps are going to be:</a:t>
            </a:r>
          </a:p>
          <a:p>
            <a:pPr>
              <a:buFontTx/>
              <a:buChar char="-"/>
            </a:pPr>
            <a:r>
              <a:rPr lang="en-US" dirty="0">
                <a:sym typeface="Wingdings" pitchFamily="2" charset="2"/>
              </a:rPr>
              <a:t>Refining the transformer architecture, look at attention maps, try to understand why the model is converging so fast.</a:t>
            </a:r>
          </a:p>
          <a:p>
            <a:pPr>
              <a:buFontTx/>
              <a:buChar char="-"/>
            </a:pPr>
            <a:r>
              <a:rPr lang="en-US" dirty="0">
                <a:sym typeface="Wingdings" pitchFamily="2" charset="2"/>
              </a:rPr>
              <a:t>Experimenting with more basic architectures, like CRNNs.</a:t>
            </a:r>
            <a:endParaRPr lang="en-US" dirty="0"/>
          </a:p>
        </p:txBody>
      </p:sp>
    </p:spTree>
    <p:extLst>
      <p:ext uri="{BB962C8B-B14F-4D97-AF65-F5344CB8AC3E}">
        <p14:creationId xmlns:p14="http://schemas.microsoft.com/office/powerpoint/2010/main" val="205372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B347-46D2-C1CA-BFE0-613B8C78423A}"/>
              </a:ext>
            </a:extLst>
          </p:cNvPr>
          <p:cNvSpPr>
            <a:spLocks noGrp="1"/>
          </p:cNvSpPr>
          <p:nvPr>
            <p:ph type="title"/>
          </p:nvPr>
        </p:nvSpPr>
        <p:spPr/>
        <p:txBody>
          <a:bodyPr/>
          <a:lstStyle/>
          <a:p>
            <a:r>
              <a:rPr lang="en-US" dirty="0"/>
              <a:t>Task 1 : Classification  |  Dataset</a:t>
            </a:r>
          </a:p>
        </p:txBody>
      </p:sp>
      <p:sp>
        <p:nvSpPr>
          <p:cNvPr id="3" name="Content Placeholder 2">
            <a:extLst>
              <a:ext uri="{FF2B5EF4-FFF2-40B4-BE49-F238E27FC236}">
                <a16:creationId xmlns:a16="http://schemas.microsoft.com/office/drawing/2014/main" id="{EC1F6E5C-90C4-4656-7796-5CC6455B7723}"/>
              </a:ext>
            </a:extLst>
          </p:cNvPr>
          <p:cNvSpPr>
            <a:spLocks noGrp="1"/>
          </p:cNvSpPr>
          <p:nvPr>
            <p:ph idx="1"/>
          </p:nvPr>
        </p:nvSpPr>
        <p:spPr>
          <a:xfrm>
            <a:off x="818712" y="2222287"/>
            <a:ext cx="10554574" cy="4301176"/>
          </a:xfrm>
        </p:spPr>
        <p:txBody>
          <a:bodyPr/>
          <a:lstStyle/>
          <a:p>
            <a:pPr marL="0" indent="0">
              <a:buNone/>
            </a:pPr>
            <a:r>
              <a:rPr lang="en-US" dirty="0"/>
              <a:t>I looked through the samples in the val dataset and a few things came to mind. One, some fonts were so thin that applying 20% noise basically made the text invisible and two, the size of the text in the images varied widely, despite me using the same font size for all. To combat this, I removed the very thin font, leaving me with 21 fonts. I also added two different font sizes for each existing image, basically doubling my dataset. I had 25,000 samples to now work with. </a:t>
            </a:r>
            <a:br>
              <a:rPr lang="en-US" dirty="0"/>
            </a:br>
            <a:br>
              <a:rPr lang="en-US" dirty="0"/>
            </a:br>
            <a:r>
              <a:rPr lang="en-US" dirty="0"/>
              <a:t>Learning about practices in ML also led me to split my dataset into train/val/test partitions, with a 70:20:10 ratio. This meant I had 18k samples to train with, 5k to evaluate during training, and 2k to test post training.</a:t>
            </a:r>
          </a:p>
        </p:txBody>
      </p:sp>
    </p:spTree>
    <p:extLst>
      <p:ext uri="{BB962C8B-B14F-4D97-AF65-F5344CB8AC3E}">
        <p14:creationId xmlns:p14="http://schemas.microsoft.com/office/powerpoint/2010/main" val="4190930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0E45-D3E1-7445-B536-C259E9E30BE7}"/>
              </a:ext>
            </a:extLst>
          </p:cNvPr>
          <p:cNvSpPr>
            <a:spLocks noGrp="1"/>
          </p:cNvSpPr>
          <p:nvPr>
            <p:ph type="title"/>
          </p:nvPr>
        </p:nvSpPr>
        <p:spPr/>
        <p:txBody>
          <a:bodyPr/>
          <a:lstStyle/>
          <a:p>
            <a:r>
              <a:rPr lang="en-US" dirty="0"/>
              <a:t>Task 1 : Classification  |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97D67F-AFF4-A8C9-393F-DA04EFD41881}"/>
                  </a:ext>
                </a:extLst>
              </p:cNvPr>
              <p:cNvSpPr>
                <a:spLocks noGrp="1"/>
              </p:cNvSpPr>
              <p:nvPr>
                <p:ph idx="1"/>
              </p:nvPr>
            </p:nvSpPr>
            <p:spPr>
              <a:xfrm>
                <a:off x="818712" y="2222287"/>
                <a:ext cx="10554574" cy="4188525"/>
              </a:xfrm>
            </p:spPr>
            <p:txBody>
              <a:bodyPr/>
              <a:lstStyle/>
              <a:p>
                <a:pPr marL="0" indent="0">
                  <a:buNone/>
                </a:pPr>
                <a:endParaRPr lang="en-US" dirty="0"/>
              </a:p>
              <a:p>
                <a:pPr marL="0" indent="0">
                  <a:buNone/>
                </a:pPr>
                <a:r>
                  <a:rPr lang="en-US" dirty="0"/>
                  <a:t>With an improved dataset, I wanted to experiment with reducing the learning rate as I suspected that was what was causing such huge jumps in my val loss. I made the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=0.0001</m:t>
                    </m:r>
                  </m:oMath>
                </a14:m>
                <a:r>
                  <a:rPr lang="en-US" dirty="0"/>
                  <a:t>, reducing it by a magnitude of 10. To compensate for this, I doubled the number of epochs that I was going to train the model for, making the training process also longer</a:t>
                </a:r>
                <a:r>
                  <a:rPr lang="en-US" dirty="0">
                    <a:sym typeface="Wingdings" pitchFamily="2" charset="2"/>
                  </a:rPr>
                  <a:t>. </a:t>
                </a:r>
                <a:endParaRPr lang="en-US" dirty="0"/>
              </a:p>
              <a:p>
                <a:pPr marL="0" indent="0">
                  <a:buNone/>
                </a:pPr>
                <a:endParaRPr lang="en-US" dirty="0"/>
              </a:p>
              <a:p>
                <a:pPr marL="0" indent="0">
                  <a:buNone/>
                </a:pPr>
                <a:r>
                  <a:rPr lang="en-US" dirty="0"/>
                  <a:t>Observing the training, I noticed consistent decrease in both train loss and val loss. At the end of the 40 epochs, I had a model that evaluated for 49.23% accuracy on the test dataset, and had similar accuracies for both the train and val datasets too. However, it was clear that the model was capable of achieving more, based on the rate at which it was growing.</a:t>
                </a:r>
              </a:p>
            </p:txBody>
          </p:sp>
        </mc:Choice>
        <mc:Fallback xmlns="">
          <p:sp>
            <p:nvSpPr>
              <p:cNvPr id="3" name="Content Placeholder 2">
                <a:extLst>
                  <a:ext uri="{FF2B5EF4-FFF2-40B4-BE49-F238E27FC236}">
                    <a16:creationId xmlns:a16="http://schemas.microsoft.com/office/drawing/2014/main" id="{F597D67F-AFF4-A8C9-393F-DA04EFD41881}"/>
                  </a:ext>
                </a:extLst>
              </p:cNvPr>
              <p:cNvSpPr>
                <a:spLocks noGrp="1" noRot="1" noChangeAspect="1" noMove="1" noResize="1" noEditPoints="1" noAdjustHandles="1" noChangeArrowheads="1" noChangeShapeType="1" noTextEdit="1"/>
              </p:cNvSpPr>
              <p:nvPr>
                <p:ph idx="1"/>
              </p:nvPr>
            </p:nvSpPr>
            <p:spPr>
              <a:xfrm>
                <a:off x="818712" y="2222287"/>
                <a:ext cx="10554574" cy="418852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0709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F452ABC-923E-5573-7702-8434377BD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5158D-DA5B-A122-70BF-9EDBADF054AC}"/>
              </a:ext>
            </a:extLst>
          </p:cNvPr>
          <p:cNvSpPr>
            <a:spLocks noGrp="1"/>
          </p:cNvSpPr>
          <p:nvPr>
            <p:ph type="title"/>
          </p:nvPr>
        </p:nvSpPr>
        <p:spPr>
          <a:xfrm>
            <a:off x="810000" y="447188"/>
            <a:ext cx="10571998" cy="970450"/>
          </a:xfrm>
        </p:spPr>
        <p:txBody>
          <a:bodyPr>
            <a:normAutofit/>
          </a:bodyPr>
          <a:lstStyle/>
          <a:p>
            <a:r>
              <a:rPr lang="en-US" dirty="0"/>
              <a:t>Task 1 : Classification  |  Success!</a:t>
            </a:r>
          </a:p>
        </p:txBody>
      </p:sp>
      <p:sp>
        <p:nvSpPr>
          <p:cNvPr id="3" name="Content Placeholder 2">
            <a:extLst>
              <a:ext uri="{FF2B5EF4-FFF2-40B4-BE49-F238E27FC236}">
                <a16:creationId xmlns:a16="http://schemas.microsoft.com/office/drawing/2014/main" id="{C38D19A3-A65C-DFEE-EE64-EAC82884F733}"/>
              </a:ext>
            </a:extLst>
          </p:cNvPr>
          <p:cNvSpPr>
            <a:spLocks noGrp="1"/>
          </p:cNvSpPr>
          <p:nvPr>
            <p:ph idx="1"/>
          </p:nvPr>
        </p:nvSpPr>
        <p:spPr>
          <a:xfrm>
            <a:off x="818713" y="2263698"/>
            <a:ext cx="4846107" cy="4147114"/>
          </a:xfrm>
        </p:spPr>
        <p:txBody>
          <a:bodyPr anchor="ctr">
            <a:normAutofit/>
          </a:bodyPr>
          <a:lstStyle/>
          <a:p>
            <a:pPr marL="0" indent="0">
              <a:buNone/>
            </a:pPr>
            <a:r>
              <a:rPr lang="en-US" sz="1600" dirty="0"/>
              <a:t>I decided to let the model run for another 60 epochs – totaling a 100 epochs. This gave me great results, with val accuracy climbing up to 92.75% accuracy. I am confident this could increase with more compute time, but I didn’t want to spend any more of my precious Kaggle GPU hours on trying to improve it.</a:t>
            </a:r>
          </a:p>
          <a:p>
            <a:pPr marL="0" indent="0">
              <a:buNone/>
            </a:pPr>
            <a:endParaRPr lang="en-US" sz="1600" dirty="0"/>
          </a:p>
          <a:p>
            <a:pPr marL="0" indent="0">
              <a:buNone/>
            </a:pPr>
            <a:r>
              <a:rPr lang="en-US" sz="1600" dirty="0"/>
              <a:t>When I tested the model on the test dataset, I got a satisfying 93.26%. I am confident this architecture is capable of learning more with more compute time, but I did not want to risk overfitting.</a:t>
            </a:r>
          </a:p>
        </p:txBody>
      </p:sp>
      <p:pic>
        <p:nvPicPr>
          <p:cNvPr id="4" name="Picture 3" descr="A screenshot of a computer&#10;&#10;AI-generated content may be incorrect.">
            <a:extLst>
              <a:ext uri="{FF2B5EF4-FFF2-40B4-BE49-F238E27FC236}">
                <a16:creationId xmlns:a16="http://schemas.microsoft.com/office/drawing/2014/main" id="{FBC07D73-4B2E-440C-7F4B-91093BF70E66}"/>
              </a:ext>
            </a:extLst>
          </p:cNvPr>
          <p:cNvPicPr>
            <a:picLocks noChangeAspect="1"/>
          </p:cNvPicPr>
          <p:nvPr/>
        </p:nvPicPr>
        <p:blipFill>
          <a:blip r:embed="rId2"/>
          <a:stretch>
            <a:fillRect/>
          </a:stretch>
        </p:blipFill>
        <p:spPr>
          <a:xfrm>
            <a:off x="6095999" y="2163173"/>
            <a:ext cx="5335171" cy="4348163"/>
          </a:xfrm>
          <a:prstGeom prst="roundRect">
            <a:avLst>
              <a:gd name="adj" fmla="val 0"/>
            </a:avLst>
          </a:prstGeom>
          <a:ln>
            <a:solidFill>
              <a:schemeClr val="accent1"/>
            </a:solidFill>
          </a:ln>
          <a:effectLst/>
        </p:spPr>
      </p:pic>
    </p:spTree>
    <p:extLst>
      <p:ext uri="{BB962C8B-B14F-4D97-AF65-F5344CB8AC3E}">
        <p14:creationId xmlns:p14="http://schemas.microsoft.com/office/powerpoint/2010/main" val="149303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7C7A-076D-5CEC-7E3C-C3AFC4DF846B}"/>
              </a:ext>
            </a:extLst>
          </p:cNvPr>
          <p:cNvSpPr>
            <a:spLocks noGrp="1"/>
          </p:cNvSpPr>
          <p:nvPr>
            <p:ph type="title"/>
          </p:nvPr>
        </p:nvSpPr>
        <p:spPr>
          <a:xfrm>
            <a:off x="810000" y="447188"/>
            <a:ext cx="5933700" cy="970450"/>
          </a:xfrm>
        </p:spPr>
        <p:txBody>
          <a:bodyPr>
            <a:normAutofit/>
          </a:bodyPr>
          <a:lstStyle/>
          <a:p>
            <a:r>
              <a:rPr lang="en-US" dirty="0"/>
              <a:t>Task 1 : Classification</a:t>
            </a:r>
          </a:p>
        </p:txBody>
      </p:sp>
      <p:sp>
        <p:nvSpPr>
          <p:cNvPr id="3" name="Content Placeholder 2">
            <a:extLst>
              <a:ext uri="{FF2B5EF4-FFF2-40B4-BE49-F238E27FC236}">
                <a16:creationId xmlns:a16="http://schemas.microsoft.com/office/drawing/2014/main" id="{69615E35-727E-7DE6-FD41-B5803760CDD5}"/>
              </a:ext>
            </a:extLst>
          </p:cNvPr>
          <p:cNvSpPr>
            <a:spLocks noGrp="1"/>
          </p:cNvSpPr>
          <p:nvPr>
            <p:ph idx="1"/>
          </p:nvPr>
        </p:nvSpPr>
        <p:spPr>
          <a:xfrm>
            <a:off x="324782" y="2292327"/>
            <a:ext cx="6737892" cy="4183894"/>
          </a:xfrm>
        </p:spPr>
        <p:txBody>
          <a:bodyPr>
            <a:normAutofit fontScale="92500" lnSpcReduction="10000"/>
          </a:bodyPr>
          <a:lstStyle/>
          <a:p>
            <a:pPr marL="0" indent="0">
              <a:lnSpc>
                <a:spcPct val="110000"/>
              </a:lnSpc>
              <a:buNone/>
            </a:pPr>
            <a:r>
              <a:rPr lang="en-US" dirty="0"/>
              <a:t>I was also curious about how the model would perform on words that aren’t present in the training data.</a:t>
            </a:r>
          </a:p>
          <a:p>
            <a:pPr marL="0" indent="0">
              <a:lnSpc>
                <a:spcPct val="110000"/>
              </a:lnSpc>
              <a:buNone/>
            </a:pPr>
            <a:r>
              <a:rPr lang="en-US" dirty="0"/>
              <a:t>I tried convincing myself that the model was in fact seeing some patterns, predicting “management” for an image with the word ”government”, as shown in the top image on the right. The model also predicted “person” for an image showing “strong”, where maybe it tried to match the ‘o’ and the ‘n’.</a:t>
            </a:r>
            <a:endParaRPr lang="en-US" sz="1700" dirty="0"/>
          </a:p>
          <a:p>
            <a:pPr marL="0" indent="0">
              <a:lnSpc>
                <a:spcPct val="110000"/>
              </a:lnSpc>
              <a:buNone/>
            </a:pPr>
            <a:r>
              <a:rPr lang="en-US" dirty="0"/>
              <a:t>However, this was obviously not entirely true as it predicted the word “several” for an image reading “trouble”, with only one character somewhat in the same place. The model at least seemed capable of roughly figuring out how many letters were present in the word, shown by more examples in the next slide.</a:t>
            </a:r>
          </a:p>
        </p:txBody>
      </p:sp>
      <p:sp>
        <p:nvSpPr>
          <p:cNvPr id="12" name="Rectangle 11">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3" y="321733"/>
            <a:ext cx="4001685" cy="6214533"/>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word&#10;&#10;AI-generated content may be incorrect.">
            <a:extLst>
              <a:ext uri="{FF2B5EF4-FFF2-40B4-BE49-F238E27FC236}">
                <a16:creationId xmlns:a16="http://schemas.microsoft.com/office/drawing/2014/main" id="{197E8534-8B25-8B02-B5D6-D7F5A4774497}"/>
              </a:ext>
            </a:extLst>
          </p:cNvPr>
          <p:cNvPicPr>
            <a:picLocks noChangeAspect="1"/>
          </p:cNvPicPr>
          <p:nvPr/>
        </p:nvPicPr>
        <p:blipFill>
          <a:blip r:embed="rId2"/>
          <a:srcRect l="7488" r="6565" b="-3"/>
          <a:stretch/>
        </p:blipFill>
        <p:spPr>
          <a:xfrm>
            <a:off x="8172712" y="4465657"/>
            <a:ext cx="3386671" cy="1783080"/>
          </a:xfrm>
          <a:prstGeom prst="rect">
            <a:avLst/>
          </a:prstGeom>
        </p:spPr>
      </p:pic>
      <p:pic>
        <p:nvPicPr>
          <p:cNvPr id="6" name="Picture 5" descr="A close-up of a word&#10;&#10;AI-generated content may be incorrect.">
            <a:extLst>
              <a:ext uri="{FF2B5EF4-FFF2-40B4-BE49-F238E27FC236}">
                <a16:creationId xmlns:a16="http://schemas.microsoft.com/office/drawing/2014/main" id="{F874F478-055F-379B-4682-AEA95E31C988}"/>
              </a:ext>
            </a:extLst>
          </p:cNvPr>
          <p:cNvPicPr>
            <a:picLocks noChangeAspect="1"/>
          </p:cNvPicPr>
          <p:nvPr/>
        </p:nvPicPr>
        <p:blipFill>
          <a:blip r:embed="rId3"/>
          <a:srcRect l="13510" r="559" b="-3"/>
          <a:stretch/>
        </p:blipFill>
        <p:spPr>
          <a:xfrm>
            <a:off x="8173367" y="2517024"/>
            <a:ext cx="3386017" cy="1783080"/>
          </a:xfrm>
          <a:prstGeom prst="rect">
            <a:avLst/>
          </a:prstGeom>
        </p:spPr>
      </p:pic>
      <p:pic>
        <p:nvPicPr>
          <p:cNvPr id="7" name="Picture 6" descr="A close-up of a sign&#10;&#10;AI-generated content may be incorrect.">
            <a:extLst>
              <a:ext uri="{FF2B5EF4-FFF2-40B4-BE49-F238E27FC236}">
                <a16:creationId xmlns:a16="http://schemas.microsoft.com/office/drawing/2014/main" id="{DF48630B-6D99-9FDF-079D-AFAAF53DCF82}"/>
              </a:ext>
            </a:extLst>
          </p:cNvPr>
          <p:cNvPicPr>
            <a:picLocks noChangeAspect="1"/>
          </p:cNvPicPr>
          <p:nvPr/>
        </p:nvPicPr>
        <p:blipFill>
          <a:blip r:embed="rId4"/>
          <a:srcRect l="3196" r="10857" b="-3"/>
          <a:stretch/>
        </p:blipFill>
        <p:spPr>
          <a:xfrm>
            <a:off x="8172711" y="509247"/>
            <a:ext cx="3386672" cy="1783080"/>
          </a:xfrm>
          <a:prstGeom prst="rect">
            <a:avLst/>
          </a:prstGeom>
        </p:spPr>
      </p:pic>
    </p:spTree>
    <p:extLst>
      <p:ext uri="{BB962C8B-B14F-4D97-AF65-F5344CB8AC3E}">
        <p14:creationId xmlns:p14="http://schemas.microsoft.com/office/powerpoint/2010/main" val="965349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F663C9-7778-4032-0D39-3538E0BA8620}"/>
              </a:ext>
            </a:extLst>
          </p:cNvPr>
          <p:cNvPicPr>
            <a:picLocks noChangeAspect="1"/>
          </p:cNvPicPr>
          <p:nvPr/>
        </p:nvPicPr>
        <p:blipFill>
          <a:blip r:embed="rId2"/>
          <a:stretch>
            <a:fillRect/>
          </a:stretch>
        </p:blipFill>
        <p:spPr>
          <a:xfrm>
            <a:off x="319828" y="999366"/>
            <a:ext cx="3743538" cy="1693950"/>
          </a:xfrm>
          <a:prstGeom prst="rect">
            <a:avLst/>
          </a:prstGeom>
        </p:spPr>
      </p:pic>
      <p:pic>
        <p:nvPicPr>
          <p:cNvPr id="11" name="Picture 10">
            <a:extLst>
              <a:ext uri="{FF2B5EF4-FFF2-40B4-BE49-F238E27FC236}">
                <a16:creationId xmlns:a16="http://schemas.microsoft.com/office/drawing/2014/main" id="{B7C54675-7DCD-D8FE-353C-FCD377F9408E}"/>
              </a:ext>
            </a:extLst>
          </p:cNvPr>
          <p:cNvPicPr>
            <a:picLocks noChangeAspect="1"/>
          </p:cNvPicPr>
          <p:nvPr/>
        </p:nvPicPr>
        <p:blipFill>
          <a:blip r:embed="rId3"/>
          <a:stretch>
            <a:fillRect/>
          </a:stretch>
        </p:blipFill>
        <p:spPr>
          <a:xfrm>
            <a:off x="4224232" y="999366"/>
            <a:ext cx="3743538" cy="1693950"/>
          </a:xfrm>
          <a:prstGeom prst="rect">
            <a:avLst/>
          </a:prstGeom>
        </p:spPr>
      </p:pic>
      <p:pic>
        <p:nvPicPr>
          <p:cNvPr id="14" name="Picture 13">
            <a:extLst>
              <a:ext uri="{FF2B5EF4-FFF2-40B4-BE49-F238E27FC236}">
                <a16:creationId xmlns:a16="http://schemas.microsoft.com/office/drawing/2014/main" id="{54F1197C-0497-AB5D-612C-858C31A4656C}"/>
              </a:ext>
            </a:extLst>
          </p:cNvPr>
          <p:cNvPicPr>
            <a:picLocks noChangeAspect="1"/>
          </p:cNvPicPr>
          <p:nvPr/>
        </p:nvPicPr>
        <p:blipFill>
          <a:blip r:embed="rId4"/>
          <a:stretch>
            <a:fillRect/>
          </a:stretch>
        </p:blipFill>
        <p:spPr>
          <a:xfrm>
            <a:off x="8128637" y="999366"/>
            <a:ext cx="3743537" cy="1693950"/>
          </a:xfrm>
          <a:prstGeom prst="rect">
            <a:avLst/>
          </a:prstGeom>
        </p:spPr>
      </p:pic>
      <p:pic>
        <p:nvPicPr>
          <p:cNvPr id="12" name="Picture 11">
            <a:extLst>
              <a:ext uri="{FF2B5EF4-FFF2-40B4-BE49-F238E27FC236}">
                <a16:creationId xmlns:a16="http://schemas.microsoft.com/office/drawing/2014/main" id="{AA2DF216-C66B-6EAA-4CCA-9EEB73C8FD1D}"/>
              </a:ext>
            </a:extLst>
          </p:cNvPr>
          <p:cNvPicPr>
            <a:picLocks noChangeAspect="1"/>
          </p:cNvPicPr>
          <p:nvPr/>
        </p:nvPicPr>
        <p:blipFill>
          <a:blip r:embed="rId5"/>
          <a:stretch>
            <a:fillRect/>
          </a:stretch>
        </p:blipFill>
        <p:spPr>
          <a:xfrm>
            <a:off x="319828" y="3317710"/>
            <a:ext cx="3743539" cy="1693950"/>
          </a:xfrm>
          <a:prstGeom prst="rect">
            <a:avLst/>
          </a:prstGeom>
        </p:spPr>
      </p:pic>
      <p:pic>
        <p:nvPicPr>
          <p:cNvPr id="10" name="Picture 9">
            <a:extLst>
              <a:ext uri="{FF2B5EF4-FFF2-40B4-BE49-F238E27FC236}">
                <a16:creationId xmlns:a16="http://schemas.microsoft.com/office/drawing/2014/main" id="{9CAE65EE-A5FD-AC30-ACFB-338D5C2F048B}"/>
              </a:ext>
            </a:extLst>
          </p:cNvPr>
          <p:cNvPicPr>
            <a:picLocks noChangeAspect="1"/>
          </p:cNvPicPr>
          <p:nvPr/>
        </p:nvPicPr>
        <p:blipFill>
          <a:blip r:embed="rId6"/>
          <a:stretch>
            <a:fillRect/>
          </a:stretch>
        </p:blipFill>
        <p:spPr>
          <a:xfrm>
            <a:off x="4224232" y="3317710"/>
            <a:ext cx="3743538" cy="1693950"/>
          </a:xfrm>
          <a:prstGeom prst="rect">
            <a:avLst/>
          </a:prstGeom>
        </p:spPr>
      </p:pic>
      <p:pic>
        <p:nvPicPr>
          <p:cNvPr id="7" name="Picture 6">
            <a:extLst>
              <a:ext uri="{FF2B5EF4-FFF2-40B4-BE49-F238E27FC236}">
                <a16:creationId xmlns:a16="http://schemas.microsoft.com/office/drawing/2014/main" id="{2A1FACFB-AF7D-7C1E-7071-4993FE1B7DE2}"/>
              </a:ext>
            </a:extLst>
          </p:cNvPr>
          <p:cNvPicPr>
            <a:picLocks noChangeAspect="1"/>
          </p:cNvPicPr>
          <p:nvPr/>
        </p:nvPicPr>
        <p:blipFill>
          <a:blip r:embed="rId7"/>
          <a:stretch>
            <a:fillRect/>
          </a:stretch>
        </p:blipFill>
        <p:spPr>
          <a:xfrm>
            <a:off x="8128635" y="3301082"/>
            <a:ext cx="3780284" cy="1710578"/>
          </a:xfrm>
          <a:prstGeom prst="rect">
            <a:avLst/>
          </a:prstGeom>
        </p:spPr>
      </p:pic>
      <p:sp>
        <p:nvSpPr>
          <p:cNvPr id="18" name="TextBox 17">
            <a:extLst>
              <a:ext uri="{FF2B5EF4-FFF2-40B4-BE49-F238E27FC236}">
                <a16:creationId xmlns:a16="http://schemas.microsoft.com/office/drawing/2014/main" id="{EE9ACDBE-1057-BEE5-BED5-EB5AF5E68CAA}"/>
              </a:ext>
            </a:extLst>
          </p:cNvPr>
          <p:cNvSpPr txBox="1"/>
          <p:nvPr/>
        </p:nvSpPr>
        <p:spPr>
          <a:xfrm>
            <a:off x="2285501" y="6247751"/>
            <a:ext cx="7620997" cy="369332"/>
          </a:xfrm>
          <a:prstGeom prst="rect">
            <a:avLst/>
          </a:prstGeom>
          <a:noFill/>
        </p:spPr>
        <p:txBody>
          <a:bodyPr wrap="none" rtlCol="0">
            <a:spAutoFit/>
          </a:bodyPr>
          <a:lstStyle/>
          <a:p>
            <a:r>
              <a:rPr lang="en-US" dirty="0"/>
              <a:t>All of the above samples were guessed with a confidence of 50%+.</a:t>
            </a:r>
          </a:p>
        </p:txBody>
      </p:sp>
      <p:cxnSp>
        <p:nvCxnSpPr>
          <p:cNvPr id="25" name="Curved Connector 24">
            <a:extLst>
              <a:ext uri="{FF2B5EF4-FFF2-40B4-BE49-F238E27FC236}">
                <a16:creationId xmlns:a16="http://schemas.microsoft.com/office/drawing/2014/main" id="{C481E399-A15B-D35C-9C95-DAB60A08EBF4}"/>
              </a:ext>
            </a:extLst>
          </p:cNvPr>
          <p:cNvCxnSpPr>
            <a:cxnSpLocks/>
          </p:cNvCxnSpPr>
          <p:nvPr/>
        </p:nvCxnSpPr>
        <p:spPr>
          <a:xfrm rot="10800000">
            <a:off x="2160609" y="5011660"/>
            <a:ext cx="985023" cy="441286"/>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27" name="TextBox 26">
            <a:extLst>
              <a:ext uri="{FF2B5EF4-FFF2-40B4-BE49-F238E27FC236}">
                <a16:creationId xmlns:a16="http://schemas.microsoft.com/office/drawing/2014/main" id="{03D7D1EC-2219-32DF-70FD-709861B5BD6D}"/>
              </a:ext>
            </a:extLst>
          </p:cNvPr>
          <p:cNvSpPr txBox="1"/>
          <p:nvPr/>
        </p:nvSpPr>
        <p:spPr>
          <a:xfrm>
            <a:off x="3145632" y="5314447"/>
            <a:ext cx="607859" cy="276999"/>
          </a:xfrm>
          <a:prstGeom prst="rect">
            <a:avLst/>
          </a:prstGeom>
          <a:noFill/>
        </p:spPr>
        <p:txBody>
          <a:bodyPr wrap="none" rtlCol="0">
            <a:spAutoFit/>
          </a:bodyPr>
          <a:lstStyle/>
          <a:p>
            <a:r>
              <a:rPr lang="en-US" sz="1200" dirty="0">
                <a:solidFill>
                  <a:srgbClr val="E36F5A"/>
                </a:solidFill>
              </a:rPr>
              <a:t>98%!!!</a:t>
            </a:r>
          </a:p>
        </p:txBody>
      </p:sp>
    </p:spTree>
    <p:extLst>
      <p:ext uri="{BB962C8B-B14F-4D97-AF65-F5344CB8AC3E}">
        <p14:creationId xmlns:p14="http://schemas.microsoft.com/office/powerpoint/2010/main" val="40226318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3366</TotalTime>
  <Words>4817</Words>
  <Application>Microsoft Macintosh PowerPoint</Application>
  <PresentationFormat>Widescreen</PresentationFormat>
  <Paragraphs>264</Paragraphs>
  <Slides>45</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Cambria Math</vt:lpstr>
      <vt:lpstr>Century Gothic</vt:lpstr>
      <vt:lpstr>Wingdings</vt:lpstr>
      <vt:lpstr>Wingdings 2</vt:lpstr>
      <vt:lpstr>Quotable</vt:lpstr>
      <vt:lpstr>Captcha Recognition</vt:lpstr>
      <vt:lpstr>Choosing the task</vt:lpstr>
      <vt:lpstr>Task 0 : Dataset Creation</vt:lpstr>
      <vt:lpstr>Task 1 : Classification  |  Architecture</vt:lpstr>
      <vt:lpstr>Task 1 : Classification  |  Dataset</vt:lpstr>
      <vt:lpstr>Task 1 : Classification  |  Testing</vt:lpstr>
      <vt:lpstr>Task 1 : Classification  |  Success!</vt:lpstr>
      <vt:lpstr>Task 1 : Classification</vt:lpstr>
      <vt:lpstr>PowerPoint Presentation</vt:lpstr>
      <vt:lpstr>Task 2 : Generation  |  Architecture</vt:lpstr>
      <vt:lpstr>Task 2 : Generation  |  Architecture</vt:lpstr>
      <vt:lpstr>Task 2 : Generation  |  Architecture</vt:lpstr>
      <vt:lpstr>Task 2 : Generation  |  Architecture</vt:lpstr>
      <vt:lpstr>Task 2 : Generation  |  Architecture</vt:lpstr>
      <vt:lpstr>Task 2 : Generation  |  Architecture</vt:lpstr>
      <vt:lpstr>Task 2 : Generation  |  Encoder</vt:lpstr>
      <vt:lpstr>Task 2 : Generation  |  Attention</vt:lpstr>
      <vt:lpstr>Task 2 : Generation  |  Decoder</vt:lpstr>
      <vt:lpstr>Task 2 : Generation  |  Metrics</vt:lpstr>
      <vt:lpstr>Task 2 : Generation  |  Training</vt:lpstr>
      <vt:lpstr>PowerPoint Presentation</vt:lpstr>
      <vt:lpstr>Task 2 : Generation  |  Random</vt:lpstr>
      <vt:lpstr>Task 2 : Generation  |  Experimentation</vt:lpstr>
      <vt:lpstr>Task 2 : Generation  |  Experimentation</vt:lpstr>
      <vt:lpstr>Task 2 : Generation  |  Experimentation</vt:lpstr>
      <vt:lpstr>Task 2 : Generation  |  Re-attempt</vt:lpstr>
      <vt:lpstr>Task 2 : Generation  |  Training</vt:lpstr>
      <vt:lpstr>Task 2 : Generation  |  Architecture</vt:lpstr>
      <vt:lpstr>Task 2 : Generation  |  Architecture</vt:lpstr>
      <vt:lpstr>Task 2 : Generation  |  Architecture</vt:lpstr>
      <vt:lpstr>Task 2 : Generation  |  Resources</vt:lpstr>
      <vt:lpstr>Task 2 : Generation  |  Architecture</vt:lpstr>
      <vt:lpstr>Task 2 : Generation  |  Training</vt:lpstr>
      <vt:lpstr>Task 2 : Generation  |  Training</vt:lpstr>
      <vt:lpstr>Task 2 : Generation  |  Training</vt:lpstr>
      <vt:lpstr>Task 2 : Generation  |  Training</vt:lpstr>
      <vt:lpstr>Task 2 : Generation  |  Evaluation</vt:lpstr>
      <vt:lpstr>Task 2 : Generation  |  Evaluation</vt:lpstr>
      <vt:lpstr>Task 2 : Generation  |  Experimentation</vt:lpstr>
      <vt:lpstr>Task 2 : Generation  |  Conclusion</vt:lpstr>
      <vt:lpstr>Bonus Task  |  Training</vt:lpstr>
      <vt:lpstr>Bonus Task  |  Evaluation</vt:lpstr>
      <vt:lpstr>Bonus Task  |  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Amol Vijayachandran</dc:creator>
  <cp:lastModifiedBy>Amol Vijayachandran</cp:lastModifiedBy>
  <cp:revision>7</cp:revision>
  <dcterms:created xsi:type="dcterms:W3CDTF">2025-02-04T21:36:44Z</dcterms:created>
  <dcterms:modified xsi:type="dcterms:W3CDTF">2025-02-10T09:42:49Z</dcterms:modified>
</cp:coreProperties>
</file>